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17"/>
  </p:notesMasterIdLst>
  <p:sldIdLst>
    <p:sldId id="256" r:id="rId2"/>
    <p:sldId id="257" r:id="rId3"/>
    <p:sldId id="258" r:id="rId4"/>
    <p:sldId id="271" r:id="rId5"/>
    <p:sldId id="270" r:id="rId6"/>
    <p:sldId id="260" r:id="rId7"/>
    <p:sldId id="272" r:id="rId8"/>
    <p:sldId id="267" r:id="rId9"/>
    <p:sldId id="261" r:id="rId10"/>
    <p:sldId id="273" r:id="rId11"/>
    <p:sldId id="262" r:id="rId12"/>
    <p:sldId id="269" r:id="rId13"/>
    <p:sldId id="268" r:id="rId14"/>
    <p:sldId id="264" r:id="rId15"/>
    <p:sldId id="265" r:id="rId16"/>
  </p:sldIdLst>
  <p:sldSz cx="9144000" cy="6858000" type="screen4x3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3" d="100"/>
          <a:sy n="63" d="100"/>
        </p:scale>
        <p:origin x="1308" y="4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36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spcBef>
                <a:spcPts val="36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spcBef>
                <a:spcPts val="36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spcBef>
                <a:spcPts val="36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spcBef>
                <a:spcPts val="36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617004583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:notes"/>
          <p:cNvSpPr txBox="1">
            <a:spLocks noGrp="1"/>
          </p:cNvSpPr>
          <p:nvPr>
            <p:ph type="sldNum" idx="12"/>
          </p:nvPr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</a:t>
            </a:fld>
            <a:endParaRPr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4" name="Google Shape;54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55" name="Google Shape;55;p1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97211444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2:notes"/>
          <p:cNvSpPr txBox="1">
            <a:spLocks noGrp="1"/>
          </p:cNvSpPr>
          <p:nvPr>
            <p:ph type="sldNum" idx="12"/>
          </p:nvPr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</a:t>
            </a:fld>
            <a:endParaRPr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3" name="Google Shape;63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64" name="Google Shape;64;p2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61656544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3:notes"/>
          <p:cNvSpPr txBox="1">
            <a:spLocks noGrp="1"/>
          </p:cNvSpPr>
          <p:nvPr>
            <p:ph type="sldNum" idx="12"/>
          </p:nvPr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3</a:t>
            </a:fld>
            <a:endParaRPr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1" name="Google Shape;71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72" name="Google Shape;72;p3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83921386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7:notes"/>
          <p:cNvSpPr txBox="1">
            <a:spLocks noGrp="1"/>
          </p:cNvSpPr>
          <p:nvPr>
            <p:ph type="sldNum" idx="12"/>
          </p:nvPr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4</a:t>
            </a:fld>
            <a:endParaRPr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4" name="Google Shape;104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05" name="Google Shape;105;p7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19486627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7:notes"/>
          <p:cNvSpPr txBox="1">
            <a:spLocks noGrp="1"/>
          </p:cNvSpPr>
          <p:nvPr>
            <p:ph type="sldNum" idx="12"/>
          </p:nvPr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5</a:t>
            </a:fld>
            <a:endParaRPr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4" name="Google Shape;104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05" name="Google Shape;105;p7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94476475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5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0" name="Google Shape;9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58959588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6:notes"/>
          <p:cNvSpPr txBox="1">
            <a:spLocks noGrp="1"/>
          </p:cNvSpPr>
          <p:nvPr>
            <p:ph type="sldNum" idx="12"/>
          </p:nvPr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9</a:t>
            </a:fld>
            <a:endParaRPr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6" name="Google Shape;96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97" name="Google Shape;97;p6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7626487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7:notes"/>
          <p:cNvSpPr txBox="1">
            <a:spLocks noGrp="1"/>
          </p:cNvSpPr>
          <p:nvPr>
            <p:ph type="sldNum" idx="12"/>
          </p:nvPr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11</a:t>
            </a:fld>
            <a:endParaRPr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4" name="Google Shape;104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05" name="Google Shape;105;p7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00008135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7:notes"/>
          <p:cNvSpPr txBox="1">
            <a:spLocks noGrp="1"/>
          </p:cNvSpPr>
          <p:nvPr>
            <p:ph type="sldNum" idx="12"/>
          </p:nvPr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12</a:t>
            </a:fld>
            <a:endParaRPr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4" name="Google Shape;104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05" name="Google Shape;105;p7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78182487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7:notes"/>
          <p:cNvSpPr txBox="1">
            <a:spLocks noGrp="1"/>
          </p:cNvSpPr>
          <p:nvPr>
            <p:ph type="sldNum" idx="12"/>
          </p:nvPr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13</a:t>
            </a:fld>
            <a:endParaRPr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4" name="Google Shape;104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05" name="Google Shape;105;p7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60942057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9:notes"/>
          <p:cNvSpPr txBox="1">
            <a:spLocks noGrp="1"/>
          </p:cNvSpPr>
          <p:nvPr>
            <p:ph type="sldNum" idx="12"/>
          </p:nvPr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14</a:t>
            </a:fld>
            <a:endParaRPr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8" name="Google Shape;118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19" name="Google Shape;119;p9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10505084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10:notes"/>
          <p:cNvSpPr txBox="1">
            <a:spLocks noGrp="1"/>
          </p:cNvSpPr>
          <p:nvPr>
            <p:ph type="sldNum" idx="12"/>
          </p:nvPr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15</a:t>
            </a:fld>
            <a:endParaRPr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6" name="Google Shape;126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27" name="Google Shape;127;p10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6279597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Slide" type="title">
  <p:cSld name="TITLE"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D85D0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6" name="Google Shape;16;p2" descr="Lewisham CMYK.pdf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027988" y="188913"/>
            <a:ext cx="909637" cy="908050"/>
          </a:xfrm>
          <a:prstGeom prst="rect">
            <a:avLst/>
          </a:prstGeom>
          <a:noFill/>
          <a:ln>
            <a:noFill/>
          </a:ln>
        </p:spPr>
      </p:pic>
      <p:sp>
        <p:nvSpPr>
          <p:cNvPr id="17" name="Google Shape;17;p2"/>
          <p:cNvSpPr txBox="1">
            <a:spLocks noGrp="1"/>
          </p:cNvSpPr>
          <p:nvPr>
            <p:ph type="ctrTitle"/>
          </p:nvPr>
        </p:nvSpPr>
        <p:spPr>
          <a:xfrm>
            <a:off x="685800" y="2286000"/>
            <a:ext cx="7772400" cy="7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210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2"/>
          <p:cNvSpPr txBox="1">
            <a:spLocks noGrp="1"/>
          </p:cNvSpPr>
          <p:nvPr>
            <p:ph type="subTitle" idx="1"/>
          </p:nvPr>
        </p:nvSpPr>
        <p:spPr>
          <a:xfrm>
            <a:off x="685800" y="2971800"/>
            <a:ext cx="6400800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spcBef>
                <a:spcPts val="24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sz="1200" b="1">
                <a:solidFill>
                  <a:schemeClr val="lt1"/>
                </a:solidFill>
              </a:defRPr>
            </a:lvl1pPr>
            <a:lvl2pPr lvl="1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lvl="2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lvl="3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lvl="4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lvl="5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lvl="6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lvl="7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lvl="8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3"/>
          <p:cNvSpPr txBox="1">
            <a:spLocks noGrp="1"/>
          </p:cNvSpPr>
          <p:nvPr>
            <p:ph type="title"/>
          </p:nvPr>
        </p:nvSpPr>
        <p:spPr>
          <a:xfrm>
            <a:off x="381000" y="5791200"/>
            <a:ext cx="7391400" cy="83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3"/>
          <p:cNvSpPr txBox="1">
            <a:spLocks noGrp="1"/>
          </p:cNvSpPr>
          <p:nvPr>
            <p:ph type="body" idx="1"/>
          </p:nvPr>
        </p:nvSpPr>
        <p:spPr>
          <a:xfrm>
            <a:off x="381000" y="609600"/>
            <a:ext cx="8305800" cy="48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4"/>
          <p:cNvSpPr txBox="1"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4000" b="1" cap="none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" name="Google Shape;24;p4"/>
          <p:cNvSpPr txBox="1"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/>
            </a:lvl1pPr>
            <a:lvl2pPr marL="914400" lvl="1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/>
            </a:lvl2pPr>
            <a:lvl3pPr marL="1371600" lvl="2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/>
            </a:lvl3pPr>
            <a:lvl4pPr marL="1828800" lvl="3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4pPr>
            <a:lvl5pPr marL="2286000" lvl="4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5pPr>
            <a:lvl6pPr marL="2743200" lvl="5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6pPr>
            <a:lvl7pPr marL="3200400" lvl="6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7pPr>
            <a:lvl8pPr marL="3657600" lvl="7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8pPr>
            <a:lvl9pPr marL="4114800" lvl="8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6"/>
          <p:cNvSpPr txBox="1"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/>
            </a:lvl9pPr>
          </a:lstStyle>
          <a:p>
            <a:endParaRPr/>
          </a:p>
        </p:txBody>
      </p:sp>
      <p:sp>
        <p:nvSpPr>
          <p:cNvPr id="32" name="Google Shape;32;p6"/>
          <p:cNvSpPr txBox="1">
            <a:spLocks noGrp="1"/>
          </p:cNvSpPr>
          <p:nvPr>
            <p:ph type="body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9pPr>
          </a:lstStyle>
          <a:p>
            <a:endParaRPr/>
          </a:p>
        </p:txBody>
      </p:sp>
      <p:sp>
        <p:nvSpPr>
          <p:cNvPr id="33" name="Google Shape;33;p6"/>
          <p:cNvSpPr txBox="1">
            <a:spLocks noGrp="1"/>
          </p:cNvSpPr>
          <p:nvPr>
            <p:ph type="body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/>
            </a:lvl9pPr>
          </a:lstStyle>
          <a:p>
            <a:endParaRPr/>
          </a:p>
        </p:txBody>
      </p:sp>
      <p:sp>
        <p:nvSpPr>
          <p:cNvPr id="34" name="Google Shape;34;p6"/>
          <p:cNvSpPr txBox="1">
            <a:spLocks noGrp="1"/>
          </p:cNvSpPr>
          <p:nvPr>
            <p:ph type="body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7"/>
          <p:cNvSpPr txBox="1">
            <a:spLocks noGrp="1"/>
          </p:cNvSpPr>
          <p:nvPr>
            <p:ph type="title"/>
          </p:nvPr>
        </p:nvSpPr>
        <p:spPr>
          <a:xfrm>
            <a:off x="381000" y="5791200"/>
            <a:ext cx="7391400" cy="83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9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2000" b="1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body"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318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/>
            </a:lvl1pPr>
            <a:lvl2pPr marL="914400" lvl="1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/>
            </a:lvl2pPr>
            <a:lvl3pPr marL="1371600" lvl="2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/>
            </a:lvl3pPr>
            <a:lvl4pPr marL="1828800" lvl="3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/>
            </a:lvl4pPr>
            <a:lvl5pPr marL="2286000" lvl="4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/>
            </a:lvl5pPr>
            <a:lvl6pPr marL="2743200" lvl="5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/>
            </a:lvl6pPr>
            <a:lvl7pPr marL="3200400" lvl="6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/>
            </a:lvl7pPr>
            <a:lvl8pPr marL="3657600" lvl="7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/>
            </a:lvl8pPr>
            <a:lvl9pPr marL="4114800" lvl="8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/>
            </a:lvl9pPr>
          </a:lstStyle>
          <a:p>
            <a:endParaRPr/>
          </a:p>
        </p:txBody>
      </p:sp>
      <p:sp>
        <p:nvSpPr>
          <p:cNvPr id="41" name="Google Shape;41;p9"/>
          <p:cNvSpPr txBox="1">
            <a:spLocks noGrp="1"/>
          </p:cNvSpPr>
          <p:nvPr>
            <p:ph type="body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10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2000" b="1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10"/>
          <p:cNvSpPr>
            <a:spLocks noGrp="1"/>
          </p:cNvSpPr>
          <p:nvPr>
            <p:ph type="pic" idx="2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5" name="Google Shape;45;p10"/>
          <p:cNvSpPr txBox="1">
            <a:spLocks noGrp="1"/>
          </p:cNvSpPr>
          <p:nvPr>
            <p:ph type="body" idx="1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11"/>
          <p:cNvSpPr txBox="1">
            <a:spLocks noGrp="1"/>
          </p:cNvSpPr>
          <p:nvPr>
            <p:ph type="title"/>
          </p:nvPr>
        </p:nvSpPr>
        <p:spPr>
          <a:xfrm>
            <a:off x="381000" y="5791200"/>
            <a:ext cx="7391400" cy="83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11"/>
          <p:cNvSpPr txBox="1">
            <a:spLocks noGrp="1"/>
          </p:cNvSpPr>
          <p:nvPr>
            <p:ph type="body" idx="1"/>
          </p:nvPr>
        </p:nvSpPr>
        <p:spPr>
          <a:xfrm rot="5400000">
            <a:off x="2133600" y="-1143000"/>
            <a:ext cx="4800600" cy="830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2"/>
          <p:cNvSpPr txBox="1">
            <a:spLocks noGrp="1"/>
          </p:cNvSpPr>
          <p:nvPr>
            <p:ph type="title"/>
          </p:nvPr>
        </p:nvSpPr>
        <p:spPr>
          <a:xfrm rot="5400000">
            <a:off x="4638675" y="2581275"/>
            <a:ext cx="6019800" cy="2076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12"/>
          <p:cNvSpPr txBox="1">
            <a:spLocks noGrp="1"/>
          </p:cNvSpPr>
          <p:nvPr>
            <p:ph type="body" idx="1"/>
          </p:nvPr>
        </p:nvSpPr>
        <p:spPr>
          <a:xfrm rot="5400000">
            <a:off x="409575" y="581025"/>
            <a:ext cx="6019800" cy="6076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>
            <a:spLocks noGrp="1"/>
          </p:cNvSpPr>
          <p:nvPr>
            <p:ph type="body" idx="1"/>
          </p:nvPr>
        </p:nvSpPr>
        <p:spPr>
          <a:xfrm>
            <a:off x="381000" y="609600"/>
            <a:ext cx="8305800" cy="48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–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l" rtl="0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»"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04800" algn="l" rtl="0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»"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04800" algn="l" rtl="0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»"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04800" algn="l" rtl="0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»"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04800" algn="l" rtl="0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»"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" name="Google Shape;11;p1"/>
          <p:cNvSpPr/>
          <p:nvPr/>
        </p:nvSpPr>
        <p:spPr>
          <a:xfrm>
            <a:off x="0" y="5562600"/>
            <a:ext cx="9144000" cy="1295400"/>
          </a:xfrm>
          <a:prstGeom prst="rect">
            <a:avLst/>
          </a:prstGeom>
          <a:solidFill>
            <a:srgbClr val="D85D0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" name="Google Shape;12;p1"/>
          <p:cNvSpPr txBox="1">
            <a:spLocks noGrp="1"/>
          </p:cNvSpPr>
          <p:nvPr>
            <p:ph type="title"/>
          </p:nvPr>
        </p:nvSpPr>
        <p:spPr>
          <a:xfrm>
            <a:off x="381000" y="5791200"/>
            <a:ext cx="7391400" cy="83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pic>
        <p:nvPicPr>
          <p:cNvPr id="13" name="Google Shape;13;p1" descr="Lewisham CMYK.pdf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8027988" y="5761038"/>
            <a:ext cx="909637" cy="908050"/>
          </a:xfrm>
          <a:prstGeom prst="rect">
            <a:avLst/>
          </a:prstGeom>
          <a:noFill/>
          <a:ln>
            <a:noFill/>
          </a:ln>
        </p:spPr>
      </p:pic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emf"/><Relationship Id="rId4" Type="http://schemas.openxmlformats.org/officeDocument/2006/relationships/image" Target="../media/image6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png"/><Relationship Id="rId4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3"/>
          <p:cNvSpPr txBox="1">
            <a:spLocks noGrp="1"/>
          </p:cNvSpPr>
          <p:nvPr>
            <p:ph type="ctrTitle"/>
          </p:nvPr>
        </p:nvSpPr>
        <p:spPr>
          <a:xfrm>
            <a:off x="710406" y="1988840"/>
            <a:ext cx="7772400" cy="7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800"/>
              <a:t>Lewisham Biodiversity Partnership meeting</a:t>
            </a:r>
            <a:endParaRPr sz="2800"/>
          </a:p>
        </p:txBody>
      </p:sp>
      <p:sp>
        <p:nvSpPr>
          <p:cNvPr id="58" name="Google Shape;58;p13"/>
          <p:cNvSpPr txBox="1">
            <a:spLocks noGrp="1"/>
          </p:cNvSpPr>
          <p:nvPr>
            <p:ph type="subTitle" idx="1"/>
          </p:nvPr>
        </p:nvSpPr>
        <p:spPr>
          <a:xfrm>
            <a:off x="685800" y="2971800"/>
            <a:ext cx="7772400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r>
              <a:rPr lang="en-GB" sz="1800" dirty="0" smtClean="0"/>
              <a:t>14 July </a:t>
            </a:r>
            <a:r>
              <a:rPr lang="en-GB" sz="1800" dirty="0"/>
              <a:t>2021</a:t>
            </a:r>
            <a:endParaRPr sz="1800" dirty="0"/>
          </a:p>
        </p:txBody>
      </p:sp>
      <p:pic>
        <p:nvPicPr>
          <p:cNvPr id="59" name="Google Shape;59;p13" descr="Lewisham CMYK.pdf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027988" y="188913"/>
            <a:ext cx="909637" cy="908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0" name="Google Shape;60;p1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865290" y="3276600"/>
            <a:ext cx="2592910" cy="307307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4"/>
          <p:cNvSpPr txBox="1">
            <a:spLocks noGrp="1"/>
          </p:cNvSpPr>
          <p:nvPr>
            <p:ph type="title"/>
          </p:nvPr>
        </p:nvSpPr>
        <p:spPr>
          <a:xfrm>
            <a:off x="381000" y="5791200"/>
            <a:ext cx="7391400" cy="83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Agenda</a:t>
            </a:r>
            <a:endParaRPr/>
          </a:p>
        </p:txBody>
      </p:sp>
      <p:sp>
        <p:nvSpPr>
          <p:cNvPr id="67" name="Google Shape;67;p14"/>
          <p:cNvSpPr txBox="1">
            <a:spLocks noGrp="1"/>
          </p:cNvSpPr>
          <p:nvPr>
            <p:ph type="body" idx="1"/>
          </p:nvPr>
        </p:nvSpPr>
        <p:spPr>
          <a:xfrm>
            <a:off x="381000" y="476672"/>
            <a:ext cx="8556625" cy="48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514350" lvl="0" indent="-5143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AutoNum type="arabicPeriod"/>
            </a:pPr>
            <a:r>
              <a:rPr lang="en-GB" sz="2400" dirty="0"/>
              <a:t>Welcome/Introductions/Apologies</a:t>
            </a:r>
            <a:endParaRPr dirty="0"/>
          </a:p>
          <a:p>
            <a:pPr marL="514350" lvl="0" indent="-514350" algn="l" rtl="0">
              <a:spcBef>
                <a:spcPts val="10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AutoNum type="arabicPeriod"/>
            </a:pPr>
            <a:r>
              <a:rPr lang="en-GB" sz="2400" dirty="0" smtClean="0"/>
              <a:t>Big City Butterflies project – Butterfly Conservation</a:t>
            </a:r>
            <a:endParaRPr sz="2400" dirty="0"/>
          </a:p>
          <a:p>
            <a:pPr marL="514350" lvl="0" indent="-514350" algn="l" rtl="0">
              <a:spcBef>
                <a:spcPts val="10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AutoNum type="arabicPeriod"/>
            </a:pPr>
            <a:r>
              <a:rPr lang="en-GB" sz="2400" dirty="0"/>
              <a:t>Minutes and matters arising</a:t>
            </a:r>
            <a:endParaRPr sz="2400" dirty="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514350" indent="-514350">
              <a:spcBef>
                <a:spcPts val="1080"/>
              </a:spcBef>
              <a:buSzPts val="2400"/>
              <a:buFont typeface="Arial"/>
              <a:buAutoNum type="arabicPeriod"/>
            </a:pPr>
            <a:r>
              <a:rPr lang="en-GB" sz="2400" dirty="0">
                <a:sym typeface="Times New Roman"/>
              </a:rPr>
              <a:t>Kenneth White Legacy Award applications</a:t>
            </a:r>
          </a:p>
          <a:p>
            <a:pPr marL="514350" lvl="0" indent="-514350" algn="l" rtl="0">
              <a:spcBef>
                <a:spcPts val="10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AutoNum type="arabicPeriod"/>
            </a:pPr>
            <a:r>
              <a:rPr lang="en-GB" sz="2400" dirty="0" smtClean="0"/>
              <a:t>Biodiversity </a:t>
            </a:r>
            <a:r>
              <a:rPr lang="en-GB" sz="2400" dirty="0"/>
              <a:t>Partnership Summary Report and Highlights </a:t>
            </a:r>
            <a:endParaRPr sz="2400" dirty="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514350" lvl="0" indent="-514350" algn="l" rtl="0">
              <a:spcBef>
                <a:spcPts val="10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AutoNum type="arabicPeriod"/>
            </a:pPr>
            <a:r>
              <a:rPr lang="en-GB" sz="2400" dirty="0"/>
              <a:t>Lewisham </a:t>
            </a:r>
            <a:r>
              <a:rPr lang="en-GB" sz="2400" dirty="0" smtClean="0"/>
              <a:t>update</a:t>
            </a:r>
          </a:p>
          <a:p>
            <a:pPr marL="514350" lvl="0" indent="-514350" algn="l" rtl="0">
              <a:spcBef>
                <a:spcPts val="10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AutoNum type="arabicPeriod"/>
            </a:pPr>
            <a:r>
              <a:rPr lang="en-GB" sz="2400" dirty="0" smtClean="0"/>
              <a:t>Partner </a:t>
            </a:r>
            <a:r>
              <a:rPr lang="en-GB" sz="2400" dirty="0"/>
              <a:t>updates (not covered above) </a:t>
            </a:r>
            <a:endParaRPr sz="2400" dirty="0"/>
          </a:p>
          <a:p>
            <a:pPr marL="514350" lvl="0" indent="-514350" algn="l" rtl="0">
              <a:spcBef>
                <a:spcPts val="10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AutoNum type="arabicPeriod"/>
            </a:pPr>
            <a:r>
              <a:rPr lang="en-GB" sz="2400" dirty="0"/>
              <a:t>AOB</a:t>
            </a:r>
            <a:endParaRPr sz="2400" dirty="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514350" lvl="0" indent="-514350" algn="l" rtl="0">
              <a:spcBef>
                <a:spcPts val="10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AutoNum type="arabicPeriod"/>
            </a:pPr>
            <a:r>
              <a:rPr lang="en-GB" sz="2400" dirty="0"/>
              <a:t>Next meeting</a:t>
            </a:r>
            <a:endParaRPr sz="2400" dirty="0"/>
          </a:p>
        </p:txBody>
      </p:sp>
      <p:pic>
        <p:nvPicPr>
          <p:cNvPr id="68" name="Google Shape;68;p14" descr="Lewisham CMYK.pdf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027988" y="5761038"/>
            <a:ext cx="909637" cy="9080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5"/>
          <p:cNvSpPr txBox="1">
            <a:spLocks noGrp="1"/>
          </p:cNvSpPr>
          <p:nvPr>
            <p:ph type="title"/>
          </p:nvPr>
        </p:nvSpPr>
        <p:spPr>
          <a:xfrm>
            <a:off x="381000" y="5791200"/>
            <a:ext cx="7391400" cy="83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Minutes and matters arising</a:t>
            </a:r>
            <a:endParaRPr/>
          </a:p>
        </p:txBody>
      </p:sp>
      <p:sp>
        <p:nvSpPr>
          <p:cNvPr id="75" name="Google Shape;75;p15"/>
          <p:cNvSpPr txBox="1">
            <a:spLocks noGrp="1"/>
          </p:cNvSpPr>
          <p:nvPr>
            <p:ph type="body" idx="1"/>
          </p:nvPr>
        </p:nvSpPr>
        <p:spPr>
          <a:xfrm>
            <a:off x="179512" y="476672"/>
            <a:ext cx="8758113" cy="48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514350" lvl="0" indent="-514350">
              <a:spcBef>
                <a:spcPts val="0"/>
              </a:spcBef>
              <a:buSzPts val="2400"/>
              <a:buFont typeface="Arial"/>
              <a:buAutoNum type="arabicPeriod"/>
            </a:pPr>
            <a:r>
              <a:rPr lang="en-GB" sz="2400" dirty="0"/>
              <a:t>PM to connect RG to London Allotment Officers </a:t>
            </a:r>
            <a:r>
              <a:rPr lang="en-GB" sz="2400" dirty="0" smtClean="0"/>
              <a:t>Association – </a:t>
            </a:r>
            <a:r>
              <a:rPr lang="en-GB" sz="2400" dirty="0" smtClean="0">
                <a:solidFill>
                  <a:srgbClr val="00B050"/>
                </a:solidFill>
              </a:rPr>
              <a:t>done</a:t>
            </a:r>
            <a:endParaRPr lang="en-GB" sz="2400" dirty="0">
              <a:solidFill>
                <a:srgbClr val="00B050"/>
              </a:solidFill>
            </a:endParaRPr>
          </a:p>
          <a:p>
            <a:pPr marL="514350" indent="-514350">
              <a:spcBef>
                <a:spcPts val="0"/>
              </a:spcBef>
              <a:buSzPts val="2400"/>
              <a:buFont typeface="Arial"/>
              <a:buAutoNum type="arabicPeriod"/>
            </a:pPr>
            <a:r>
              <a:rPr lang="en-GB" sz="2400" dirty="0" smtClean="0"/>
              <a:t>All </a:t>
            </a:r>
            <a:r>
              <a:rPr lang="en-GB" sz="2400" dirty="0"/>
              <a:t>to remember to send stats and sightings to JK/EWD so we can have an accurate record on what is happening in the </a:t>
            </a:r>
            <a:r>
              <a:rPr lang="en-GB" sz="2400" dirty="0" smtClean="0"/>
              <a:t>Borough </a:t>
            </a:r>
            <a:r>
              <a:rPr lang="en-GB" sz="2400" dirty="0"/>
              <a:t>– </a:t>
            </a:r>
            <a:r>
              <a:rPr lang="en-GB" sz="2400" dirty="0">
                <a:solidFill>
                  <a:srgbClr val="FF6600"/>
                </a:solidFill>
              </a:rPr>
              <a:t>ongoing</a:t>
            </a:r>
          </a:p>
          <a:p>
            <a:pPr marL="514350" lvl="0" indent="-514350">
              <a:spcBef>
                <a:spcPts val="0"/>
              </a:spcBef>
              <a:buSzPts val="2400"/>
              <a:buFont typeface="Arial"/>
              <a:buAutoNum type="arabicPeriod"/>
            </a:pPr>
            <a:r>
              <a:rPr lang="en-GB" sz="2400" dirty="0" smtClean="0"/>
              <a:t>Projects </a:t>
            </a:r>
            <a:r>
              <a:rPr lang="en-GB" sz="2400" dirty="0"/>
              <a:t>that received funding from 2020 KW award: To send photos of </a:t>
            </a:r>
            <a:r>
              <a:rPr lang="en-GB" sz="2400" dirty="0" smtClean="0"/>
              <a:t>projects – </a:t>
            </a:r>
            <a:r>
              <a:rPr lang="en-GB" sz="2400" dirty="0" smtClean="0">
                <a:solidFill>
                  <a:srgbClr val="FF6600"/>
                </a:solidFill>
              </a:rPr>
              <a:t>ongoing</a:t>
            </a:r>
            <a:endParaRPr lang="en-GB" sz="2400" dirty="0">
              <a:solidFill>
                <a:srgbClr val="FF6600"/>
              </a:solidFill>
            </a:endParaRPr>
          </a:p>
          <a:p>
            <a:pPr marL="514350" indent="-514350">
              <a:spcBef>
                <a:spcPts val="0"/>
              </a:spcBef>
              <a:buSzPts val="2400"/>
              <a:buFont typeface="Arial"/>
              <a:buAutoNum type="arabicPeriod"/>
            </a:pPr>
            <a:r>
              <a:rPr lang="en-GB" sz="2400" dirty="0" smtClean="0"/>
              <a:t>All </a:t>
            </a:r>
            <a:r>
              <a:rPr lang="en-GB" sz="2400" dirty="0"/>
              <a:t>who is interested in attending the first aid training: To let JK/EWD know so we can see numbers and organise the training</a:t>
            </a:r>
            <a:r>
              <a:rPr lang="en-GB" sz="2400" dirty="0" smtClean="0"/>
              <a:t>. – </a:t>
            </a:r>
            <a:r>
              <a:rPr lang="en-GB" sz="2400" dirty="0" smtClean="0">
                <a:solidFill>
                  <a:srgbClr val="FF6600"/>
                </a:solidFill>
              </a:rPr>
              <a:t>ongoing</a:t>
            </a:r>
            <a:endParaRPr lang="en-GB" sz="2400" dirty="0">
              <a:solidFill>
                <a:srgbClr val="FF6600"/>
              </a:solidFill>
            </a:endParaRPr>
          </a:p>
        </p:txBody>
      </p:sp>
      <p:pic>
        <p:nvPicPr>
          <p:cNvPr id="76" name="Google Shape;76;p15" descr="Lewisham CMYK.pdf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027988" y="5761038"/>
            <a:ext cx="909637" cy="9080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19"/>
          <p:cNvSpPr txBox="1">
            <a:spLocks noGrp="1"/>
          </p:cNvSpPr>
          <p:nvPr>
            <p:ph type="title"/>
          </p:nvPr>
        </p:nvSpPr>
        <p:spPr>
          <a:xfrm>
            <a:off x="372301" y="5830888"/>
            <a:ext cx="7646988" cy="83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800" dirty="0" smtClean="0"/>
              <a:t>Kenneth White Legacy Award</a:t>
            </a:r>
            <a:endParaRPr sz="2800" dirty="0"/>
          </a:p>
        </p:txBody>
      </p:sp>
      <p:sp>
        <p:nvSpPr>
          <p:cNvPr id="108" name="Google Shape;108;p19"/>
          <p:cNvSpPr txBox="1">
            <a:spLocks noGrp="1"/>
          </p:cNvSpPr>
          <p:nvPr>
            <p:ph type="body" idx="1"/>
          </p:nvPr>
        </p:nvSpPr>
        <p:spPr>
          <a:xfrm>
            <a:off x="219901" y="0"/>
            <a:ext cx="8565324" cy="3555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152400" indent="0">
              <a:spcBef>
                <a:spcPts val="480"/>
              </a:spcBef>
              <a:buSzPts val="2400"/>
              <a:buNone/>
            </a:pPr>
            <a:r>
              <a:rPr lang="en-GB" sz="1800" dirty="0" smtClean="0"/>
              <a:t>13 applications, 14 votes for shortlisting – thank you! </a:t>
            </a:r>
            <a:endParaRPr sz="1800" dirty="0"/>
          </a:p>
        </p:txBody>
      </p:sp>
      <p:pic>
        <p:nvPicPr>
          <p:cNvPr id="109" name="Google Shape;109;p19" descr="Lewisham CMYK.pdf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027988" y="5761038"/>
            <a:ext cx="909637" cy="90805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05172515"/>
              </p:ext>
            </p:extLst>
          </p:nvPr>
        </p:nvGraphicFramePr>
        <p:xfrm>
          <a:off x="219901" y="355551"/>
          <a:ext cx="8700579" cy="5265619"/>
        </p:xfrm>
        <a:graphic>
          <a:graphicData uri="http://schemas.openxmlformats.org/drawingml/2006/table">
            <a:tbl>
              <a:tblPr firstRow="1" bandRow="1">
                <a:noFill/>
                <a:tableStyleId>{073A0DAA-6AF3-43AB-8588-CEC1D06C72B9}</a:tableStyleId>
              </a:tblPr>
              <a:tblGrid>
                <a:gridCol w="1863045"/>
                <a:gridCol w="4837960"/>
                <a:gridCol w="1318854"/>
                <a:gridCol w="680720"/>
              </a:tblGrid>
              <a:tr h="330780">
                <a:tc>
                  <a:txBody>
                    <a:bodyPr/>
                    <a:lstStyle/>
                    <a:p>
                      <a:r>
                        <a:rPr lang="en-GB" dirty="0" smtClean="0">
                          <a:solidFill>
                            <a:schemeClr val="tx1"/>
                          </a:solidFill>
                        </a:rPr>
                        <a:t>Organisation</a:t>
                      </a:r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99CC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dirty="0" smtClean="0">
                          <a:solidFill>
                            <a:schemeClr val="tx1"/>
                          </a:solidFill>
                        </a:rPr>
                        <a:t>Project</a:t>
                      </a:r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99CC00"/>
                    </a:solidFill>
                  </a:tcPr>
                </a:tc>
                <a:tc>
                  <a:txBody>
                    <a:bodyPr/>
                    <a:lstStyle/>
                    <a:p>
                      <a:pPr lvl="1" algn="l"/>
                      <a:r>
                        <a:rPr lang="en-GB" dirty="0" smtClean="0">
                          <a:solidFill>
                            <a:schemeClr val="tx1"/>
                          </a:solidFill>
                        </a:rPr>
                        <a:t>Amount</a:t>
                      </a:r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99CC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dirty="0" smtClean="0">
                          <a:solidFill>
                            <a:schemeClr val="tx1"/>
                          </a:solidFill>
                        </a:rPr>
                        <a:t>Votes</a:t>
                      </a:r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99CC00"/>
                    </a:solidFill>
                  </a:tcPr>
                </a:tc>
              </a:tr>
              <a:tr h="502704">
                <a:tc>
                  <a:txBody>
                    <a:bodyPr/>
                    <a:lstStyle/>
                    <a:p>
                      <a:pPr algn="l" fontAlgn="t"/>
                      <a:r>
                        <a:rPr lang="en-GB" sz="1400" b="0" i="0" u="none" strike="noStrike" cap="none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Christ the King Sixth Forms </a:t>
                      </a:r>
                    </a:p>
                  </a:txBody>
                  <a:tcPr marL="6350" marR="6350" marT="6350" marB="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Hedgehog house and wildlife camera to monitor</a:t>
                      </a:r>
                      <a:r>
                        <a:rPr lang="en-GB" baseline="0" dirty="0" smtClean="0"/>
                        <a:t> biodiversity and involve students in the school</a:t>
                      </a:r>
                      <a:endParaRPr lang="en-GB" dirty="0"/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1" algn="ctr" fontAlgn="t"/>
                      <a:r>
                        <a:rPr lang="en-GB" sz="1400" b="0" i="0" u="none" strike="noStrike" cap="none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 </a:t>
                      </a:r>
                      <a:r>
                        <a:rPr lang="en-GB" sz="1400" b="0" i="0" u="none" strike="noStrike" cap="none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£270.00 </a:t>
                      </a:r>
                      <a:endParaRPr lang="en-GB" sz="1400" b="0" i="0" u="none" strike="noStrike" cap="none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</a:txBody>
                  <a:tcPr marL="6350" marR="6350" marT="6350" marB="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GB" sz="1400" b="0" i="0" u="none" strike="noStrike" cap="none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10</a:t>
                      </a:r>
                      <a:endParaRPr lang="en-GB" sz="1400" b="0" i="0" u="none" strike="noStrike" cap="none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</a:txBody>
                  <a:tcPr marL="6350" marR="6350" marT="6350" marB="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45556">
                <a:tc>
                  <a:txBody>
                    <a:bodyPr/>
                    <a:lstStyle/>
                    <a:p>
                      <a:pPr algn="l" fontAlgn="t"/>
                      <a:r>
                        <a:rPr lang="en-GB" sz="1400" b="0" i="0" u="none" strike="noStrike" cap="none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Friends of Brookmill Park</a:t>
                      </a:r>
                    </a:p>
                  </a:txBody>
                  <a:tcPr marL="6350" marR="6350" marT="635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Planting</a:t>
                      </a:r>
                      <a:r>
                        <a:rPr lang="en-GB" baseline="0" dirty="0" smtClean="0"/>
                        <a:t> native hawthorn hedgerow in Brookmill park </a:t>
                      </a:r>
                      <a:endParaRPr lang="en-GB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1" algn="ctr" fontAlgn="t"/>
                      <a:r>
                        <a:rPr lang="en-GB" sz="1400" b="0" i="0" u="none" strike="noStrike" cap="none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 </a:t>
                      </a:r>
                      <a:r>
                        <a:rPr lang="en-GB" sz="1400" b="0" i="0" u="none" strike="noStrike" cap="none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£270.00 </a:t>
                      </a:r>
                      <a:endParaRPr lang="en-GB" sz="1400" b="0" i="0" u="none" strike="noStrike" cap="none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</a:txBody>
                  <a:tcPr marL="6350" marR="6350" marT="635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GB" sz="1400" b="0" i="0" u="none" strike="noStrike" cap="none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9</a:t>
                      </a:r>
                      <a:endParaRPr lang="en-GB" sz="1400" b="0" i="0" u="none" strike="noStrike" cap="none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</a:txBody>
                  <a:tcPr marL="6350" marR="6350" marT="635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98570">
                <a:tc>
                  <a:txBody>
                    <a:bodyPr/>
                    <a:lstStyle/>
                    <a:p>
                      <a:pPr algn="l" fontAlgn="t"/>
                      <a:r>
                        <a:rPr lang="en-GB" sz="1400" b="0" i="0" u="none" strike="noStrike" cap="none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Friends of Home Park</a:t>
                      </a:r>
                    </a:p>
                  </a:txBody>
                  <a:tcPr marL="6350" marR="6350" marT="635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Install sparrow nesting boxes on to buildings and on trees in Home Park</a:t>
                      </a:r>
                      <a:endParaRPr lang="en-GB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1" algn="ctr" fontAlgn="t"/>
                      <a:r>
                        <a:rPr lang="en-GB" sz="1400" b="0" i="0" u="none" strike="noStrike" cap="none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 </a:t>
                      </a:r>
                      <a:r>
                        <a:rPr lang="en-GB" sz="1400" b="0" i="0" u="none" strike="noStrike" cap="none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£325.00 </a:t>
                      </a:r>
                      <a:endParaRPr lang="en-GB" sz="1400" b="0" i="0" u="none" strike="noStrike" cap="none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</a:txBody>
                  <a:tcPr marL="6350" marR="6350" marT="635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GB" sz="1400" b="0" i="0" u="none" strike="noStrike" cap="none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7</a:t>
                      </a:r>
                      <a:endParaRPr lang="en-GB" sz="1400" b="0" i="0" u="none" strike="noStrike" cap="none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</a:txBody>
                  <a:tcPr marL="6350" marR="6350" marT="635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98570">
                <a:tc>
                  <a:txBody>
                    <a:bodyPr/>
                    <a:lstStyle/>
                    <a:p>
                      <a:pPr algn="l" fontAlgn="t"/>
                      <a:r>
                        <a:rPr lang="en-GB" sz="1400" b="0" i="0" u="none" strike="noStrike" cap="none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Buckthorne Road (Fourth Reserve)</a:t>
                      </a:r>
                    </a:p>
                  </a:txBody>
                  <a:tcPr marL="6350" marR="6350" marT="635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Install wildlife cameras to monitor the wildlife using the</a:t>
                      </a:r>
                      <a:r>
                        <a:rPr lang="en-GB" baseline="0" dirty="0" smtClean="0"/>
                        <a:t> habitats created in the reserve</a:t>
                      </a:r>
                      <a:endParaRPr lang="en-GB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1" algn="ctr" fontAlgn="t"/>
                      <a:r>
                        <a:rPr lang="en-GB" sz="1400" b="0" i="0" u="none" strike="noStrike" cap="none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 </a:t>
                      </a:r>
                      <a:r>
                        <a:rPr lang="en-GB" sz="1400" b="0" i="0" u="none" strike="noStrike" cap="none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£415.00 </a:t>
                      </a:r>
                      <a:endParaRPr lang="en-GB" sz="1400" b="0" i="0" u="none" strike="noStrike" cap="none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</a:txBody>
                  <a:tcPr marL="6350" marR="6350" marT="635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GB" sz="1400" b="0" i="0" u="none" strike="noStrike" cap="none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6</a:t>
                      </a:r>
                      <a:endParaRPr lang="en-GB" sz="1400" b="0" i="0" u="none" strike="noStrike" cap="none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</a:txBody>
                  <a:tcPr marL="6350" marR="6350" marT="635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98570">
                <a:tc>
                  <a:txBody>
                    <a:bodyPr/>
                    <a:lstStyle/>
                    <a:p>
                      <a:pPr algn="l" fontAlgn="t"/>
                      <a:r>
                        <a:rPr lang="en-GB" sz="1400" b="0" i="0" u="none" strike="noStrike" cap="none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Albion Millennium Green</a:t>
                      </a:r>
                    </a:p>
                  </a:txBody>
                  <a:tcPr marL="6350" marR="6350" marT="635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Install bird and bat boxes and conduct biodiversity survey</a:t>
                      </a:r>
                      <a:r>
                        <a:rPr lang="en-GB" baseline="0" dirty="0" smtClean="0"/>
                        <a:t> involving local schools and the local community</a:t>
                      </a:r>
                      <a:endParaRPr lang="en-GB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1" algn="ctr" fontAlgn="t"/>
                      <a:r>
                        <a:rPr lang="en-GB" sz="1400" b="0" i="0" u="none" strike="noStrike" cap="none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 </a:t>
                      </a:r>
                      <a:r>
                        <a:rPr lang="en-GB" sz="1400" b="0" i="0" u="none" strike="noStrike" cap="none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£220.00 </a:t>
                      </a:r>
                      <a:endParaRPr lang="en-GB" sz="1400" b="0" i="0" u="none" strike="noStrike" cap="none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</a:txBody>
                  <a:tcPr marL="6350" marR="6350" marT="635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GB" sz="1400" b="0" i="0" u="none" strike="noStrike" cap="none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5</a:t>
                      </a:r>
                      <a:endParaRPr lang="en-GB" sz="1400" b="0" i="0" u="none" strike="noStrike" cap="none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</a:txBody>
                  <a:tcPr marL="6350" marR="6350" marT="635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98570">
                <a:tc>
                  <a:txBody>
                    <a:bodyPr/>
                    <a:lstStyle/>
                    <a:p>
                      <a:pPr algn="l" fontAlgn="t"/>
                      <a:r>
                        <a:rPr lang="en-GB" sz="1400" b="0" i="0" u="none" strike="noStrike" cap="none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Dacres Wood Group</a:t>
                      </a:r>
                    </a:p>
                  </a:txBody>
                  <a:tcPr marL="6350" marR="6350" marT="635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Planting native plants</a:t>
                      </a:r>
                      <a:r>
                        <a:rPr lang="en-GB" baseline="0" dirty="0" smtClean="0"/>
                        <a:t> with local schools as part of the improvement of the Silverdale Enclosure</a:t>
                      </a:r>
                      <a:endParaRPr lang="en-GB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1" algn="ctr" fontAlgn="t"/>
                      <a:r>
                        <a:rPr lang="en-GB" sz="1400" b="0" i="0" u="none" strike="noStrike" cap="none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 </a:t>
                      </a:r>
                      <a:r>
                        <a:rPr lang="en-GB" sz="1400" b="0" i="0" u="none" strike="noStrike" cap="none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£270.00 </a:t>
                      </a:r>
                      <a:endParaRPr lang="en-GB" sz="1400" b="0" i="0" u="none" strike="noStrike" cap="none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</a:txBody>
                  <a:tcPr marL="6350" marR="6350" marT="635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GB" sz="1400" b="0" i="0" u="none" strike="noStrike" cap="none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5</a:t>
                      </a:r>
                    </a:p>
                  </a:txBody>
                  <a:tcPr marL="6350" marR="6350" marT="635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5923">
                <a:tc>
                  <a:txBody>
                    <a:bodyPr/>
                    <a:lstStyle/>
                    <a:p>
                      <a:pPr marR="0" algn="l" rtl="0" fontAlgn="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en-GB" sz="1400" b="0" i="0" u="none" strike="noStrike" cap="none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Oldstead</a:t>
                      </a:r>
                      <a:r>
                        <a:rPr lang="en-GB" sz="1400" b="0" i="0" u="none" strike="noStrike" cap="none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 Road Allotments</a:t>
                      </a:r>
                    </a:p>
                  </a:txBody>
                  <a:tcPr marL="6350" marR="6350" marT="635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en-GB" sz="1400" b="0" i="0" u="none" strike="noStrike" cap="none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Creation of a wildlife pond (part funded)</a:t>
                      </a:r>
                      <a:endParaRPr lang="en-GB" sz="1400" b="0" i="0" u="none" strike="noStrike" cap="none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R="0" lvl="1" algn="ctr" rtl="0" fontAlgn="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en-GB" sz="1400" b="0" i="0" u="none" strike="noStrike" cap="none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 £</a:t>
                      </a:r>
                      <a:r>
                        <a:rPr lang="en-GB" sz="1400" b="0" i="0" u="none" strike="noStrike" cap="none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300.00</a:t>
                      </a:r>
                    </a:p>
                  </a:txBody>
                  <a:tcPr marL="6350" marR="6350" marT="635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GB" sz="1400" b="0" i="0" u="none" strike="noStrike" cap="none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5</a:t>
                      </a:r>
                    </a:p>
                  </a:txBody>
                  <a:tcPr marL="6350" marR="6350" marT="635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02704">
                <a:tc>
                  <a:txBody>
                    <a:bodyPr/>
                    <a:lstStyle/>
                    <a:p>
                      <a:pPr algn="l" fontAlgn="t"/>
                      <a:r>
                        <a:rPr lang="en-GB" sz="1400" b="0" i="0" u="none" strike="noStrike" cap="none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Grove Park Community Group</a:t>
                      </a:r>
                    </a:p>
                  </a:txBody>
                  <a:tcPr marL="6350" marR="6350" marT="635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Sourcing tools</a:t>
                      </a:r>
                      <a:r>
                        <a:rPr lang="en-GB" baseline="0" dirty="0" smtClean="0"/>
                        <a:t> to manage the woodland area in the </a:t>
                      </a:r>
                      <a:r>
                        <a:rPr lang="en-GB" baseline="0" dirty="0" err="1" smtClean="0"/>
                        <a:t>Ringway</a:t>
                      </a:r>
                      <a:r>
                        <a:rPr lang="en-GB" baseline="0" dirty="0" smtClean="0"/>
                        <a:t> Centre by local volunteers</a:t>
                      </a:r>
                      <a:endParaRPr lang="en-GB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1" algn="ctr" fontAlgn="t"/>
                      <a:r>
                        <a:rPr lang="en-GB" sz="1400" b="0" i="0" u="none" strike="noStrike" cap="none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 </a:t>
                      </a:r>
                      <a:r>
                        <a:rPr lang="en-GB" sz="1400" b="0" i="0" u="none" strike="noStrike" cap="none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£401.48 </a:t>
                      </a:r>
                      <a:endParaRPr lang="en-GB" sz="1400" b="0" i="0" u="none" strike="noStrike" cap="none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</a:txBody>
                  <a:tcPr marL="6350" marR="6350" marT="635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GB" sz="1400" b="0" i="0" u="none" strike="noStrike" cap="none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5</a:t>
                      </a:r>
                      <a:endParaRPr lang="en-GB" sz="1400" b="0" i="0" u="none" strike="noStrike" cap="none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</a:txBody>
                  <a:tcPr marL="6350" marR="6350" marT="635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02704">
                <a:tc>
                  <a:txBody>
                    <a:bodyPr/>
                    <a:lstStyle/>
                    <a:p>
                      <a:pPr algn="l" fontAlgn="t"/>
                      <a:r>
                        <a:rPr lang="en-GB" sz="1400" b="0" i="0" u="none" strike="noStrike" cap="none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Chinbrook </a:t>
                      </a:r>
                      <a:r>
                        <a:rPr lang="en-GB" sz="1400" b="0" i="0" u="none" strike="noStrike" cap="none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Community Orchard</a:t>
                      </a:r>
                    </a:p>
                  </a:txBody>
                  <a:tcPr marL="6350" marR="6350" marT="635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Replant some of the original tree varieties, plant wildlife friendly plants and install bird boxes</a:t>
                      </a:r>
                      <a:endParaRPr lang="en-GB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GB" sz="1400" b="0" i="0" u="none" strike="noStrike" cap="none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 </a:t>
                      </a:r>
                      <a:r>
                        <a:rPr lang="en-GB" sz="1400" b="0" i="0" u="none" strike="noStrike" cap="none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£169.85 </a:t>
                      </a:r>
                      <a:endParaRPr lang="en-GB" sz="1400" b="0" i="0" u="none" strike="noStrike" cap="none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</a:txBody>
                  <a:tcPr marL="6350" marR="6350" marT="635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GB" sz="1400" b="0" i="0" u="none" strike="noStrike" cap="none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4</a:t>
                      </a:r>
                      <a:endParaRPr lang="en-GB" sz="1400" b="0" i="0" u="none" strike="noStrike" cap="none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</a:txBody>
                  <a:tcPr marL="6350" marR="6350" marT="635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84421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3" algn="ctr"/>
                      <a:r>
                        <a:rPr lang="en-GB" sz="1800" b="1" dirty="0" smtClean="0"/>
                        <a:t>Total amount</a:t>
                      </a:r>
                      <a:endParaRPr lang="en-GB" sz="1800" b="1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1" algn="l"/>
                      <a:r>
                        <a:rPr lang="en-GB" sz="1800" b="1" dirty="0" smtClean="0"/>
                        <a:t>£2,641.33</a:t>
                      </a:r>
                      <a:endParaRPr lang="en-GB" sz="1800" b="1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GB" sz="2000" b="1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136025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19"/>
          <p:cNvSpPr txBox="1">
            <a:spLocks noGrp="1"/>
          </p:cNvSpPr>
          <p:nvPr>
            <p:ph type="title"/>
          </p:nvPr>
        </p:nvSpPr>
        <p:spPr>
          <a:xfrm>
            <a:off x="372301" y="5830888"/>
            <a:ext cx="7646988" cy="83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800" dirty="0" smtClean="0"/>
              <a:t>Kenneth White Legacy Award</a:t>
            </a:r>
            <a:endParaRPr sz="2800" dirty="0"/>
          </a:p>
        </p:txBody>
      </p:sp>
      <p:pic>
        <p:nvPicPr>
          <p:cNvPr id="109" name="Google Shape;109;p19" descr="Lewisham CMYK.pdf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027988" y="5761038"/>
            <a:ext cx="909637" cy="90805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38625675"/>
              </p:ext>
            </p:extLst>
          </p:nvPr>
        </p:nvGraphicFramePr>
        <p:xfrm>
          <a:off x="91441" y="873759"/>
          <a:ext cx="8971279" cy="3403602"/>
        </p:xfrm>
        <a:graphic>
          <a:graphicData uri="http://schemas.openxmlformats.org/drawingml/2006/table">
            <a:tbl>
              <a:tblPr firstRow="1" bandRow="1">
                <a:noFill/>
                <a:tableStyleId>{073A0DAA-6AF3-43AB-8588-CEC1D06C72B9}</a:tableStyleId>
              </a:tblPr>
              <a:tblGrid>
                <a:gridCol w="2255518"/>
                <a:gridCol w="4653975"/>
                <a:gridCol w="1216957"/>
                <a:gridCol w="844829"/>
              </a:tblGrid>
              <a:tr h="564118">
                <a:tc>
                  <a:txBody>
                    <a:bodyPr/>
                    <a:lstStyle/>
                    <a:p>
                      <a:r>
                        <a:rPr lang="en-GB" dirty="0" smtClean="0">
                          <a:solidFill>
                            <a:schemeClr val="tx1"/>
                          </a:solidFill>
                        </a:rPr>
                        <a:t>Organisation</a:t>
                      </a:r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99CC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dirty="0" smtClean="0">
                          <a:solidFill>
                            <a:schemeClr val="tx1"/>
                          </a:solidFill>
                        </a:rPr>
                        <a:t>Project</a:t>
                      </a:r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99CC00"/>
                    </a:solidFill>
                  </a:tcPr>
                </a:tc>
                <a:tc>
                  <a:txBody>
                    <a:bodyPr/>
                    <a:lstStyle/>
                    <a:p>
                      <a:pPr lvl="1" algn="l"/>
                      <a:r>
                        <a:rPr lang="en-GB" dirty="0" smtClean="0">
                          <a:solidFill>
                            <a:schemeClr val="tx1"/>
                          </a:solidFill>
                        </a:rPr>
                        <a:t>Amount</a:t>
                      </a:r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99CC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dirty="0" smtClean="0">
                          <a:solidFill>
                            <a:schemeClr val="tx1"/>
                          </a:solidFill>
                        </a:rPr>
                        <a:t>Votes</a:t>
                      </a:r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99CC00"/>
                    </a:solidFill>
                  </a:tcPr>
                </a:tc>
              </a:tr>
              <a:tr h="569729">
                <a:tc>
                  <a:txBody>
                    <a:bodyPr/>
                    <a:lstStyle/>
                    <a:p>
                      <a:pPr algn="l" fontAlgn="t"/>
                      <a:r>
                        <a:rPr lang="en-GB" sz="1400" b="0" i="0" u="none" strike="noStrike" cap="none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Sydenham Wells Park Improvement Group</a:t>
                      </a:r>
                    </a:p>
                  </a:txBody>
                  <a:tcPr marL="6350" marR="6350" marT="6350" marB="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Bat and bird</a:t>
                      </a:r>
                      <a:r>
                        <a:rPr lang="en-GB" baseline="0" dirty="0" smtClean="0"/>
                        <a:t> boxes in Sydenham Wells Park</a:t>
                      </a:r>
                      <a:endParaRPr lang="en-GB" dirty="0"/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GB" sz="1400" b="0" i="0" u="none" strike="noStrike" cap="none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 </a:t>
                      </a:r>
                      <a:r>
                        <a:rPr lang="en-GB" sz="1400" b="0" i="0" u="none" strike="noStrike" cap="none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£388.00 </a:t>
                      </a:r>
                      <a:endParaRPr lang="en-GB" sz="1400" b="0" i="0" u="none" strike="noStrike" cap="none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</a:txBody>
                  <a:tcPr marL="6350" marR="6350" marT="6350" marB="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GB" sz="1400" b="0" i="0" u="none" strike="noStrike" cap="none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3</a:t>
                      </a:r>
                      <a:endParaRPr lang="en-GB" sz="1400" b="0" i="0" u="none" strike="noStrike" cap="none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</a:txBody>
                  <a:tcPr marL="6350" marR="6350" marT="6350" marB="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64118">
                <a:tc>
                  <a:txBody>
                    <a:bodyPr/>
                    <a:lstStyle/>
                    <a:p>
                      <a:pPr algn="l" fontAlgn="t"/>
                      <a:r>
                        <a:rPr lang="en-GB" sz="1400" b="0" i="0" u="none" strike="noStrike" cap="none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Friends of Garthorne Road NR</a:t>
                      </a:r>
                    </a:p>
                  </a:txBody>
                  <a:tcPr marL="6350" marR="6350" marT="635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Printing 300</a:t>
                      </a:r>
                      <a:r>
                        <a:rPr lang="en-GB" baseline="0" dirty="0" smtClean="0"/>
                        <a:t> leaflets about the reserve’s biodiversity to engage families at open days </a:t>
                      </a:r>
                      <a:endParaRPr lang="en-GB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GB" sz="1400" b="0" i="0" u="none" strike="noStrike" cap="none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 </a:t>
                      </a:r>
                      <a:r>
                        <a:rPr lang="en-GB" sz="1400" b="0" i="0" u="none" strike="noStrike" cap="none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£300.00 </a:t>
                      </a:r>
                      <a:endParaRPr lang="en-GB" sz="1400" b="0" i="0" u="none" strike="noStrike" cap="none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</a:txBody>
                  <a:tcPr marL="6350" marR="6350" marT="635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GB" sz="1400" b="0" i="0" u="none" strike="noStrike" cap="none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3</a:t>
                      </a:r>
                      <a:endParaRPr lang="en-GB" sz="1400" b="0" i="0" u="none" strike="noStrike" cap="none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</a:txBody>
                  <a:tcPr marL="6350" marR="6350" marT="635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704919">
                <a:tc>
                  <a:txBody>
                    <a:bodyPr/>
                    <a:lstStyle/>
                    <a:p>
                      <a:pPr algn="l" fontAlgn="t"/>
                      <a:r>
                        <a:rPr lang="en-GB" sz="1400" b="0" i="0" u="none" strike="noStrike" cap="none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Taylors Lane Allotments</a:t>
                      </a:r>
                    </a:p>
                  </a:txBody>
                  <a:tcPr marL="6350" marR="6350" marT="635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Clearing an area to create wildlife friendly habitat with wildflower</a:t>
                      </a:r>
                      <a:r>
                        <a:rPr lang="en-GB" baseline="0" dirty="0" smtClean="0"/>
                        <a:t>s and creeping plants and improve the pond</a:t>
                      </a:r>
                      <a:endParaRPr lang="en-GB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GB" sz="1400" b="0" i="0" u="none" strike="noStrike" cap="none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£240.00</a:t>
                      </a:r>
                      <a:endParaRPr lang="en-GB" sz="1400" b="0" i="0" u="none" strike="noStrike" cap="none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</a:txBody>
                  <a:tcPr marL="6350" marR="6350" marT="635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GB" sz="1400" b="0" i="0" u="none" strike="noStrike" cap="none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3</a:t>
                      </a:r>
                      <a:endParaRPr lang="en-GB" sz="1400" b="0" i="0" u="none" strike="noStrike" cap="none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</a:txBody>
                  <a:tcPr marL="6350" marR="6350" marT="635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65043">
                <a:tc>
                  <a:txBody>
                    <a:bodyPr/>
                    <a:lstStyle/>
                    <a:p>
                      <a:pPr algn="l" fontAlgn="t"/>
                      <a:r>
                        <a:rPr lang="en-GB" sz="1400" b="0" i="0" u="none" strike="noStrike" cap="none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Hazelbank</a:t>
                      </a:r>
                      <a:r>
                        <a:rPr lang="en-GB" sz="1400" b="0" i="0" u="none" strike="noStrike" cap="none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 Allotments</a:t>
                      </a:r>
                    </a:p>
                  </a:txBody>
                  <a:tcPr marL="6350" marR="6350" marT="635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Installing</a:t>
                      </a:r>
                      <a:r>
                        <a:rPr lang="en-GB" baseline="0" dirty="0" smtClean="0"/>
                        <a:t> bee hotels, frog homes and seeding pollinator friendly plants on plots</a:t>
                      </a:r>
                      <a:endParaRPr lang="en-GB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GB" sz="1400" b="0" i="0" u="none" strike="noStrike" cap="none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 </a:t>
                      </a:r>
                      <a:r>
                        <a:rPr lang="en-GB" sz="1400" b="0" i="0" u="none" strike="noStrike" cap="none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£586.94 </a:t>
                      </a:r>
                      <a:endParaRPr lang="en-GB" sz="1400" b="0" i="0" u="none" strike="noStrike" cap="none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</a:txBody>
                  <a:tcPr marL="6350" marR="6350" marT="635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GB" sz="1400" b="0" i="0" u="none" strike="noStrike" cap="none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2</a:t>
                      </a:r>
                      <a:endParaRPr lang="en-GB" sz="1400" b="0" i="0" u="none" strike="noStrike" cap="none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</a:txBody>
                  <a:tcPr marL="6350" marR="6350" marT="635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35675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3" algn="ctr"/>
                      <a:r>
                        <a:rPr lang="en-GB" sz="1800" b="1" dirty="0" smtClean="0"/>
                        <a:t>Total amount</a:t>
                      </a:r>
                      <a:endParaRPr lang="en-GB" sz="1800" b="1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1" algn="l"/>
                      <a:r>
                        <a:rPr lang="en-GB" sz="1800" b="1" dirty="0" smtClean="0"/>
                        <a:t>£1,514.94</a:t>
                      </a:r>
                      <a:endParaRPr lang="en-GB" sz="1800" b="1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GB" sz="2000" b="1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8" name="Google Shape;108;p19"/>
          <p:cNvSpPr txBox="1">
            <a:spLocks noGrp="1"/>
          </p:cNvSpPr>
          <p:nvPr>
            <p:ph type="body" idx="1"/>
          </p:nvPr>
        </p:nvSpPr>
        <p:spPr>
          <a:xfrm>
            <a:off x="-86867" y="233729"/>
            <a:ext cx="8565324" cy="3555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152400" indent="0">
              <a:spcBef>
                <a:spcPts val="480"/>
              </a:spcBef>
              <a:buSzPts val="2400"/>
              <a:buNone/>
            </a:pPr>
            <a:r>
              <a:rPr lang="en-GB" sz="1800" dirty="0" smtClean="0"/>
              <a:t>Remaining applications</a:t>
            </a:r>
            <a:endParaRPr sz="1800" dirty="0"/>
          </a:p>
        </p:txBody>
      </p:sp>
    </p:spTree>
    <p:extLst>
      <p:ext uri="{BB962C8B-B14F-4D97-AF65-F5344CB8AC3E}">
        <p14:creationId xmlns:p14="http://schemas.microsoft.com/office/powerpoint/2010/main" val="16599741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7"/>
          <p:cNvSpPr txBox="1">
            <a:spLocks noGrp="1"/>
          </p:cNvSpPr>
          <p:nvPr>
            <p:ph type="title"/>
          </p:nvPr>
        </p:nvSpPr>
        <p:spPr>
          <a:xfrm>
            <a:off x="381000" y="5791200"/>
            <a:ext cx="7391400" cy="83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800" dirty="0"/>
              <a:t>Biodiversity Partnership Summary Report and Highlights</a:t>
            </a:r>
            <a:endParaRPr sz="2800" dirty="0"/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69458073"/>
              </p:ext>
            </p:extLst>
          </p:nvPr>
        </p:nvGraphicFramePr>
        <p:xfrm>
          <a:off x="72053" y="449870"/>
          <a:ext cx="6375400" cy="82867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401496"/>
                <a:gridCol w="1172159"/>
                <a:gridCol w="1124510"/>
                <a:gridCol w="829088"/>
                <a:gridCol w="848147"/>
              </a:tblGrid>
              <a:tr h="276225">
                <a:tc gridSpan="5">
                  <a:txBody>
                    <a:bodyPr/>
                    <a:lstStyle/>
                    <a:p>
                      <a:pPr algn="l" fontAlgn="b"/>
                      <a:r>
                        <a:rPr lang="en-GB" sz="1600" u="none" strike="noStrike" dirty="0">
                          <a:effectLst/>
                        </a:rPr>
                        <a:t>Total </a:t>
                      </a:r>
                      <a:r>
                        <a:rPr lang="en-GB" sz="1600" u="none" strike="noStrike" dirty="0" smtClean="0">
                          <a:effectLst/>
                        </a:rPr>
                        <a:t>Outputs April – June 2021</a:t>
                      </a:r>
                      <a:endParaRPr lang="en-GB" sz="1600" b="1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</a:tr>
              <a:tr h="266700">
                <a:tc>
                  <a:txBody>
                    <a:bodyPr/>
                    <a:lstStyle/>
                    <a:p>
                      <a:pPr algn="l" fontAlgn="b"/>
                      <a:endParaRPr lang="en-GB" sz="1200" b="1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600" u="none" strike="noStrike" dirty="0">
                          <a:effectLst/>
                        </a:rPr>
                        <a:t>Events</a:t>
                      </a:r>
                      <a:endParaRPr lang="en-GB" sz="1600" b="1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600" u="none" strike="noStrike">
                          <a:effectLst/>
                        </a:rPr>
                        <a:t>Adults</a:t>
                      </a:r>
                      <a:endParaRPr lang="en-GB" sz="16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600" u="none" strike="noStrike">
                          <a:effectLst/>
                        </a:rPr>
                        <a:t>Children</a:t>
                      </a:r>
                      <a:endParaRPr lang="en-GB" sz="16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600" u="none" strike="noStrike">
                          <a:effectLst/>
                        </a:rPr>
                        <a:t>Awards</a:t>
                      </a:r>
                      <a:endParaRPr lang="en-GB" sz="16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</a:tr>
              <a:tr h="285750">
                <a:tc>
                  <a:txBody>
                    <a:bodyPr/>
                    <a:lstStyle/>
                    <a:p>
                      <a:pPr algn="l" fontAlgn="b"/>
                      <a:endParaRPr lang="en-GB" sz="1200" b="1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u="none" strike="noStrike">
                          <a:effectLst/>
                        </a:rPr>
                        <a:t>222</a:t>
                      </a:r>
                      <a:endParaRPr lang="en-GB" sz="12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u="none" strike="noStrike">
                          <a:effectLst/>
                        </a:rPr>
                        <a:t>1711</a:t>
                      </a:r>
                      <a:endParaRPr lang="en-GB" sz="12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u="none" strike="noStrike">
                          <a:effectLst/>
                        </a:rPr>
                        <a:t>2065</a:t>
                      </a:r>
                      <a:endParaRPr lang="en-GB" sz="12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u="none" strike="noStrike" dirty="0">
                          <a:effectLst/>
                        </a:rPr>
                        <a:t>0</a:t>
                      </a:r>
                      <a:endParaRPr lang="en-GB" sz="1200" b="1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381000" y="1230945"/>
            <a:ext cx="6484776" cy="25237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b="1" dirty="0" smtClean="0">
                <a:solidFill>
                  <a:srgbClr val="00B050"/>
                </a:solidFill>
              </a:rPr>
              <a:t>Environmental education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200" dirty="0" smtClean="0">
                <a:solidFill>
                  <a:srgbClr val="00B050"/>
                </a:solidFill>
              </a:rPr>
              <a:t>117 events, 425 adults and 1870 children</a:t>
            </a:r>
          </a:p>
          <a:p>
            <a:endParaRPr lang="en-GB" sz="1200" dirty="0" smtClean="0">
              <a:solidFill>
                <a:srgbClr val="00B05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b="1" dirty="0" smtClean="0">
                <a:solidFill>
                  <a:srgbClr val="0070C0"/>
                </a:solidFill>
              </a:rPr>
              <a:t>Volunteer events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200" dirty="0" smtClean="0">
                <a:solidFill>
                  <a:srgbClr val="0070C0"/>
                </a:solidFill>
              </a:rPr>
              <a:t>89 events, 667 adults and 29 children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1200" dirty="0" smtClean="0">
              <a:solidFill>
                <a:srgbClr val="0070C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b="1" dirty="0" smtClean="0">
                <a:solidFill>
                  <a:srgbClr val="FFC000"/>
                </a:solidFill>
              </a:rPr>
              <a:t>Engagement (walks etc.)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200" dirty="0" smtClean="0">
                <a:solidFill>
                  <a:srgbClr val="FFC000"/>
                </a:solidFill>
              </a:rPr>
              <a:t>16 events, 619 adults and 166 children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1200" dirty="0" smtClean="0">
              <a:solidFill>
                <a:srgbClr val="0070C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 smtClean="0">
              <a:solidFill>
                <a:srgbClr val="00B0F0"/>
              </a:solidFill>
            </a:endParaRPr>
          </a:p>
          <a:p>
            <a:pPr marL="285750" lvl="3" indent="-285750">
              <a:buFont typeface="Arial" panose="020B0604020202020204" pitchFamily="34" charset="0"/>
              <a:buChar char="•"/>
            </a:pPr>
            <a:endParaRPr lang="en-GB" dirty="0" smtClean="0"/>
          </a:p>
          <a:p>
            <a:endParaRPr lang="en-GB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90870493"/>
              </p:ext>
            </p:extLst>
          </p:nvPr>
        </p:nvGraphicFramePr>
        <p:xfrm>
          <a:off x="270776" y="3054382"/>
          <a:ext cx="6176677" cy="69480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079222"/>
                <a:gridCol w="654262"/>
                <a:gridCol w="683075"/>
                <a:gridCol w="373225"/>
                <a:gridCol w="424107"/>
                <a:gridCol w="620921"/>
                <a:gridCol w="848396"/>
                <a:gridCol w="493469"/>
              </a:tblGrid>
              <a:tr h="121927">
                <a:tc>
                  <a:txBody>
                    <a:bodyPr/>
                    <a:lstStyle/>
                    <a:p>
                      <a:pPr algn="l" fontAlgn="b"/>
                      <a:r>
                        <a:rPr lang="en-GB" sz="1050" b="1" u="none" strike="noStrike" dirty="0">
                          <a:effectLst/>
                        </a:rPr>
                        <a:t>Habitat/Species outputs</a:t>
                      </a:r>
                      <a:endParaRPr lang="en-GB" sz="1050" b="1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2" marR="5542" marT="5542" marB="0" anchor="b"/>
                </a:tc>
                <a:tc gridSpan="7">
                  <a:txBody>
                    <a:bodyPr/>
                    <a:lstStyle/>
                    <a:p>
                      <a:pPr algn="l" fontAlgn="b"/>
                      <a:r>
                        <a:rPr lang="en-GB" sz="1050" b="1" u="none" strike="noStrike" dirty="0">
                          <a:effectLst/>
                        </a:rPr>
                        <a:t>Category</a:t>
                      </a:r>
                      <a:endParaRPr lang="en-GB" sz="1050" b="1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2" marR="5542" marT="5542" marB="0" anchor="b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</a:tr>
              <a:tr h="116385">
                <a:tc>
                  <a:txBody>
                    <a:bodyPr/>
                    <a:lstStyle/>
                    <a:p>
                      <a:pPr algn="l" fontAlgn="b"/>
                      <a:endParaRPr lang="en-GB" sz="1000" b="1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2" marR="5542" marT="554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000" b="1" u="none" strike="noStrike" dirty="0">
                          <a:effectLst/>
                        </a:rPr>
                        <a:t>Hedge (m)</a:t>
                      </a:r>
                      <a:endParaRPr lang="en-GB" sz="1000" b="1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2" marR="5542" marT="554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000" b="1" u="none" strike="noStrike" dirty="0" err="1">
                          <a:effectLst/>
                        </a:rPr>
                        <a:t>Loggery</a:t>
                      </a:r>
                      <a:endParaRPr lang="en-GB" sz="1000" b="1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2" marR="5542" marT="554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000" b="1" u="none" strike="noStrike" dirty="0">
                          <a:effectLst/>
                        </a:rPr>
                        <a:t>Bird box</a:t>
                      </a:r>
                      <a:endParaRPr lang="en-GB" sz="1000" b="1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2" marR="5542" marT="554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000" b="1" u="none" strike="noStrike" dirty="0">
                          <a:effectLst/>
                        </a:rPr>
                        <a:t>Bat box</a:t>
                      </a:r>
                      <a:endParaRPr lang="en-GB" sz="1000" b="1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2" marR="5542" marT="554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000" b="1" u="none" strike="noStrike" dirty="0">
                          <a:effectLst/>
                        </a:rPr>
                        <a:t>Bug hotel</a:t>
                      </a:r>
                      <a:endParaRPr lang="en-GB" sz="1000" b="1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2" marR="5542" marT="554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000" b="1" u="none" strike="noStrike" dirty="0">
                          <a:effectLst/>
                        </a:rPr>
                        <a:t>Other habitat</a:t>
                      </a:r>
                      <a:endParaRPr lang="en-GB" sz="1000" b="1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2" marR="5542" marT="554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000" b="1" u="none" strike="noStrike" dirty="0">
                          <a:effectLst/>
                        </a:rPr>
                        <a:t>Trees</a:t>
                      </a:r>
                      <a:endParaRPr lang="en-GB" sz="1000" b="1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2" marR="5542" marT="5542" marB="0" anchor="b"/>
                </a:tc>
              </a:tr>
              <a:tr h="186570">
                <a:tc>
                  <a:txBody>
                    <a:bodyPr/>
                    <a:lstStyle/>
                    <a:p>
                      <a:pPr algn="l" fontAlgn="b"/>
                      <a:endParaRPr lang="en-GB" sz="1000" b="1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2" marR="5542" marT="554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1" i="0" u="none" strike="noStrike" dirty="0" smtClean="0">
                          <a:effectLst/>
                          <a:latin typeface="Calibri" panose="020F0502020204030204" pitchFamily="34" charset="0"/>
                        </a:rPr>
                        <a:t>7</a:t>
                      </a:r>
                      <a:endParaRPr lang="en-GB" sz="1400" b="1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2" marR="5542" marT="554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1" i="0" u="none" strike="noStrike" dirty="0" smtClean="0">
                          <a:effectLst/>
                          <a:latin typeface="Calibri" panose="020F0502020204030204" pitchFamily="34" charset="0"/>
                        </a:rPr>
                        <a:t>2</a:t>
                      </a:r>
                      <a:endParaRPr lang="en-GB" sz="1400" b="1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2" marR="5542" marT="554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1" i="0" u="none" strike="noStrike" dirty="0" smtClean="0">
                          <a:effectLst/>
                          <a:latin typeface="Calibri" panose="020F0502020204030204" pitchFamily="34" charset="0"/>
                        </a:rPr>
                        <a:t>27</a:t>
                      </a:r>
                      <a:endParaRPr lang="en-GB" sz="1400" b="1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2" marR="5542" marT="554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1" i="0" u="none" strike="noStrike" dirty="0" smtClean="0">
                          <a:effectLst/>
                          <a:latin typeface="Calibri" panose="020F0502020204030204" pitchFamily="34" charset="0"/>
                        </a:rPr>
                        <a:t>13</a:t>
                      </a:r>
                      <a:endParaRPr lang="en-GB" sz="1400" b="1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2" marR="5542" marT="554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1" i="0" u="none" strike="noStrike" dirty="0" smtClean="0">
                          <a:effectLst/>
                          <a:latin typeface="Calibri" panose="020F0502020204030204" pitchFamily="34" charset="0"/>
                        </a:rPr>
                        <a:t>1</a:t>
                      </a:r>
                      <a:endParaRPr lang="en-GB" sz="1400" b="1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2" marR="5542" marT="554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1" i="0" u="none" strike="noStrike" dirty="0" smtClean="0">
                          <a:effectLst/>
                          <a:latin typeface="Calibri" panose="020F0502020204030204" pitchFamily="34" charset="0"/>
                        </a:rPr>
                        <a:t>See below</a:t>
                      </a:r>
                      <a:endParaRPr lang="en-GB" sz="1400" b="1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2" marR="5542" marT="554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1" i="0" u="none" strike="noStrike" dirty="0" smtClean="0">
                          <a:effectLst/>
                          <a:latin typeface="Calibri" panose="020F0502020204030204" pitchFamily="34" charset="0"/>
                        </a:rPr>
                        <a:t>5</a:t>
                      </a:r>
                      <a:endParaRPr lang="en-GB" sz="1400" b="1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2" marR="5542" marT="5542" marB="0" anchor="b"/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381000" y="3749189"/>
            <a:ext cx="6066453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/>
              <a:t>Other habitats created this quarter include;</a:t>
            </a:r>
          </a:p>
          <a:p>
            <a:endParaRPr lang="en-GB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200" dirty="0" smtClean="0"/>
              <a:t>50m2 meadow creation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200" dirty="0" smtClean="0"/>
              <a:t>8 reptile </a:t>
            </a:r>
            <a:r>
              <a:rPr lang="en-GB" sz="1200" dirty="0" err="1" smtClean="0"/>
              <a:t>refugia</a:t>
            </a:r>
            <a:endParaRPr lang="en-GB" sz="12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200" dirty="0" smtClean="0"/>
              <a:t>8 insect hotels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200" dirty="0" smtClean="0"/>
              <a:t>1 hedgehog house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200" dirty="0" smtClean="0"/>
              <a:t>3 roosting pockets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200" dirty="0" smtClean="0"/>
              <a:t>Tree nester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200" dirty="0" smtClean="0"/>
              <a:t>2 wildlife ponds</a:t>
            </a:r>
            <a:endParaRPr lang="en-GB" sz="1200" dirty="0"/>
          </a:p>
        </p:txBody>
      </p:sp>
      <p:pic>
        <p:nvPicPr>
          <p:cNvPr id="11" name="5FF072B0-539C-4CCF-BDE5-5B93D53A27FD" descr="4422A630-81FB-4CF1-981E-095B4072F5AB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4168" y="2551547"/>
            <a:ext cx="2117626" cy="28235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C3C26F44-5853-42BE-BF10-45FDBDBFE085" descr="48A9F7CA-E553-4488-85CC-467F104E1C0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13381" r="80" b="15370"/>
          <a:stretch/>
        </p:blipFill>
        <p:spPr bwMode="auto">
          <a:xfrm>
            <a:off x="6689465" y="249535"/>
            <a:ext cx="2302329" cy="21889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2800" dirty="0" smtClean="0"/>
              <a:t>Surveys</a:t>
            </a:r>
            <a:endParaRPr lang="en-GB" sz="2800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04918058"/>
              </p:ext>
            </p:extLst>
          </p:nvPr>
        </p:nvGraphicFramePr>
        <p:xfrm>
          <a:off x="297025" y="391886"/>
          <a:ext cx="6337041" cy="387220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101229"/>
                <a:gridCol w="1025600"/>
                <a:gridCol w="3210212"/>
              </a:tblGrid>
              <a:tr h="347658"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GB" sz="1400" u="none" strike="noStrike" dirty="0">
                          <a:effectLst/>
                        </a:rPr>
                        <a:t>Surveys</a:t>
                      </a:r>
                      <a:endParaRPr lang="en-GB" sz="1400" b="1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u="none" strike="noStrike">
                          <a:effectLst/>
                        </a:rPr>
                        <a:t>Category</a:t>
                      </a:r>
                      <a:endParaRPr lang="en-GB" sz="14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235598"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u="none" strike="noStrike">
                          <a:effectLst/>
                        </a:rPr>
                        <a:t>Location</a:t>
                      </a:r>
                      <a:endParaRPr lang="en-GB" sz="14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u="none" strike="noStrike">
                          <a:effectLst/>
                        </a:rPr>
                        <a:t>Number</a:t>
                      </a:r>
                      <a:endParaRPr lang="en-GB" sz="14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u="none" strike="noStrike">
                          <a:effectLst/>
                        </a:rPr>
                        <a:t> Type of survey</a:t>
                      </a:r>
                      <a:endParaRPr lang="en-GB" sz="14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235598">
                <a:tc>
                  <a:txBody>
                    <a:bodyPr/>
                    <a:lstStyle/>
                    <a:p>
                      <a:pPr algn="l" fontAlgn="b"/>
                      <a:r>
                        <a:rPr lang="en-GB" sz="1200" u="none" strike="noStrike">
                          <a:effectLst/>
                        </a:rPr>
                        <a:t>Sydenham Garden</a:t>
                      </a:r>
                      <a:endParaRPr lang="en-GB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2</a:t>
                      </a:r>
                      <a:endParaRPr lang="en-GB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u="none" strike="noStrike">
                          <a:effectLst/>
                        </a:rPr>
                        <a:t>Living roof plant survey</a:t>
                      </a:r>
                      <a:endParaRPr lang="en-GB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235598">
                <a:tc>
                  <a:txBody>
                    <a:bodyPr/>
                    <a:lstStyle/>
                    <a:p>
                      <a:pPr algn="l" fontAlgn="b"/>
                      <a:r>
                        <a:rPr lang="en-GB" sz="1200" u="none" strike="noStrike" dirty="0">
                          <a:effectLst/>
                        </a:rPr>
                        <a:t>Beckenham Place Park</a:t>
                      </a:r>
                      <a:endParaRPr lang="en-GB" sz="1200" b="0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 dirty="0">
                          <a:effectLst/>
                        </a:rPr>
                        <a:t>2</a:t>
                      </a:r>
                      <a:endParaRPr lang="en-GB" sz="1200" b="0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200" u="none" strike="noStrike">
                          <a:effectLst/>
                        </a:rPr>
                        <a:t>Bird</a:t>
                      </a:r>
                      <a:endParaRPr lang="en-GB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235598">
                <a:tc>
                  <a:txBody>
                    <a:bodyPr/>
                    <a:lstStyle/>
                    <a:p>
                      <a:pPr algn="l" fontAlgn="b"/>
                      <a:r>
                        <a:rPr lang="en-GB" sz="1200" u="none" strike="noStrike">
                          <a:effectLst/>
                        </a:rPr>
                        <a:t>Hilly Fields</a:t>
                      </a:r>
                      <a:endParaRPr lang="en-GB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3</a:t>
                      </a:r>
                      <a:endParaRPr lang="en-GB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200" u="none" strike="noStrike" dirty="0">
                          <a:effectLst/>
                        </a:rPr>
                        <a:t>Bird</a:t>
                      </a:r>
                      <a:endParaRPr lang="en-GB" sz="1200" b="0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207326">
                <a:tc>
                  <a:txBody>
                    <a:bodyPr/>
                    <a:lstStyle/>
                    <a:p>
                      <a:pPr algn="l" fontAlgn="b"/>
                      <a:r>
                        <a:rPr lang="en-GB" sz="1200" u="none" strike="noStrike">
                          <a:effectLst/>
                        </a:rPr>
                        <a:t>Ladywell Fields</a:t>
                      </a:r>
                      <a:endParaRPr lang="en-GB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3</a:t>
                      </a:r>
                      <a:endParaRPr lang="en-GB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200" u="none" strike="noStrike">
                          <a:effectLst/>
                        </a:rPr>
                        <a:t>Bird</a:t>
                      </a:r>
                      <a:endParaRPr lang="en-GB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207326">
                <a:tc>
                  <a:txBody>
                    <a:bodyPr/>
                    <a:lstStyle/>
                    <a:p>
                      <a:pPr algn="l" fontAlgn="b"/>
                      <a:r>
                        <a:rPr lang="en-GB" sz="1200" u="none" strike="noStrike">
                          <a:effectLst/>
                        </a:rPr>
                        <a:t>River Pool Linear</a:t>
                      </a:r>
                      <a:endParaRPr lang="en-GB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1</a:t>
                      </a:r>
                      <a:endParaRPr lang="en-GB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200" u="none" strike="noStrike">
                          <a:effectLst/>
                        </a:rPr>
                        <a:t>Bird</a:t>
                      </a:r>
                      <a:endParaRPr lang="en-GB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207326">
                <a:tc>
                  <a:txBody>
                    <a:bodyPr/>
                    <a:lstStyle/>
                    <a:p>
                      <a:pPr algn="l" fontAlgn="b"/>
                      <a:r>
                        <a:rPr lang="en-GB" sz="1200" u="none" strike="noStrike">
                          <a:effectLst/>
                        </a:rPr>
                        <a:t>Garthorne road</a:t>
                      </a:r>
                      <a:endParaRPr lang="en-GB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 dirty="0">
                          <a:effectLst/>
                        </a:rPr>
                        <a:t>3</a:t>
                      </a:r>
                      <a:endParaRPr lang="en-GB" sz="1200" b="0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200" u="none" strike="noStrike">
                          <a:effectLst/>
                        </a:rPr>
                        <a:t>Butterfly</a:t>
                      </a:r>
                      <a:endParaRPr lang="en-GB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207326">
                <a:tc>
                  <a:txBody>
                    <a:bodyPr/>
                    <a:lstStyle/>
                    <a:p>
                      <a:pPr algn="l" fontAlgn="b"/>
                      <a:r>
                        <a:rPr lang="en-GB" sz="1200" u="none" strike="noStrike">
                          <a:effectLst/>
                        </a:rPr>
                        <a:t>Manor Park</a:t>
                      </a:r>
                      <a:endParaRPr lang="en-GB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3</a:t>
                      </a:r>
                      <a:endParaRPr lang="en-GB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200" u="none" strike="noStrike">
                          <a:effectLst/>
                        </a:rPr>
                        <a:t>Riverfly</a:t>
                      </a:r>
                      <a:endParaRPr lang="en-GB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216750">
                <a:tc>
                  <a:txBody>
                    <a:bodyPr/>
                    <a:lstStyle/>
                    <a:p>
                      <a:pPr algn="l" fontAlgn="b"/>
                      <a:r>
                        <a:rPr lang="en-GB" sz="1200" u="none" strike="noStrike">
                          <a:effectLst/>
                        </a:rPr>
                        <a:t>Brookmill Park</a:t>
                      </a:r>
                      <a:endParaRPr lang="en-GB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3</a:t>
                      </a:r>
                      <a:endParaRPr lang="en-GB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200" u="none" strike="noStrike">
                          <a:effectLst/>
                        </a:rPr>
                        <a:t>Riverfly</a:t>
                      </a:r>
                      <a:endParaRPr lang="en-GB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216750">
                <a:tc>
                  <a:txBody>
                    <a:bodyPr/>
                    <a:lstStyle/>
                    <a:p>
                      <a:pPr algn="l" fontAlgn="b"/>
                      <a:r>
                        <a:rPr lang="en-GB" sz="1200" u="none" strike="noStrike">
                          <a:effectLst/>
                        </a:rPr>
                        <a:t>Brookmill Park</a:t>
                      </a:r>
                      <a:endParaRPr lang="en-GB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3</a:t>
                      </a:r>
                      <a:endParaRPr lang="en-GB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200" u="none" strike="noStrike">
                          <a:effectLst/>
                        </a:rPr>
                        <a:t>Bird</a:t>
                      </a:r>
                      <a:endParaRPr lang="en-GB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207326">
                <a:tc>
                  <a:txBody>
                    <a:bodyPr/>
                    <a:lstStyle/>
                    <a:p>
                      <a:pPr algn="l" fontAlgn="b"/>
                      <a:r>
                        <a:rPr lang="en-GB" sz="1200" u="none" strike="noStrike">
                          <a:effectLst/>
                        </a:rPr>
                        <a:t>Ladywell Fields</a:t>
                      </a:r>
                      <a:endParaRPr lang="en-GB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3</a:t>
                      </a:r>
                      <a:endParaRPr lang="en-GB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200" u="none" strike="noStrike">
                          <a:effectLst/>
                        </a:rPr>
                        <a:t>Riverfly</a:t>
                      </a:r>
                      <a:endParaRPr lang="en-GB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207326">
                <a:tc>
                  <a:txBody>
                    <a:bodyPr/>
                    <a:lstStyle/>
                    <a:p>
                      <a:pPr algn="l" fontAlgn="b"/>
                      <a:r>
                        <a:rPr lang="en-GB" sz="1200" u="none" strike="noStrike">
                          <a:effectLst/>
                        </a:rPr>
                        <a:t>Linear Park</a:t>
                      </a:r>
                      <a:endParaRPr lang="en-GB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3</a:t>
                      </a:r>
                      <a:endParaRPr lang="en-GB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200" u="none" strike="noStrike">
                          <a:effectLst/>
                        </a:rPr>
                        <a:t>Riverfly</a:t>
                      </a:r>
                      <a:endParaRPr lang="en-GB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207326">
                <a:tc>
                  <a:txBody>
                    <a:bodyPr/>
                    <a:lstStyle/>
                    <a:p>
                      <a:pPr algn="l" fontAlgn="b"/>
                      <a:r>
                        <a:rPr lang="en-GB" sz="1200" u="none" strike="noStrike">
                          <a:effectLst/>
                        </a:rPr>
                        <a:t>Beckenham Place Park</a:t>
                      </a:r>
                      <a:endParaRPr lang="en-GB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3</a:t>
                      </a:r>
                      <a:endParaRPr lang="en-GB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200" u="none" strike="noStrike">
                          <a:effectLst/>
                        </a:rPr>
                        <a:t>Riverfly</a:t>
                      </a:r>
                      <a:endParaRPr lang="en-GB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207326">
                <a:tc>
                  <a:txBody>
                    <a:bodyPr/>
                    <a:lstStyle/>
                    <a:p>
                      <a:pPr algn="l" fontAlgn="b"/>
                      <a:r>
                        <a:rPr lang="en-GB" sz="1200" u="none" strike="noStrike">
                          <a:effectLst/>
                        </a:rPr>
                        <a:t>Devonshire Road</a:t>
                      </a:r>
                      <a:endParaRPr lang="en-GB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3</a:t>
                      </a:r>
                      <a:endParaRPr lang="en-GB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200" u="none" strike="noStrike">
                          <a:effectLst/>
                        </a:rPr>
                        <a:t>Butterfly</a:t>
                      </a:r>
                      <a:endParaRPr lang="en-GB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245022">
                <a:tc>
                  <a:txBody>
                    <a:bodyPr/>
                    <a:lstStyle/>
                    <a:p>
                      <a:pPr algn="l" fontAlgn="b"/>
                      <a:r>
                        <a:rPr lang="en-GB" sz="1200" u="none" strike="noStrike">
                          <a:effectLst/>
                        </a:rPr>
                        <a:t>Devonshire Road</a:t>
                      </a:r>
                      <a:endParaRPr lang="en-GB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>
                          <a:effectLst/>
                        </a:rPr>
                        <a:t>3</a:t>
                      </a:r>
                      <a:endParaRPr lang="en-GB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200" u="none" strike="noStrike">
                          <a:effectLst/>
                        </a:rPr>
                        <a:t>Bird</a:t>
                      </a:r>
                      <a:endParaRPr lang="en-GB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245022">
                <a:tc>
                  <a:txBody>
                    <a:bodyPr/>
                    <a:lstStyle/>
                    <a:p>
                      <a:pPr algn="l" fontAlgn="b"/>
                      <a:r>
                        <a:rPr lang="en-GB" sz="1200" b="1" u="none" strike="noStrike" dirty="0">
                          <a:effectLst/>
                        </a:rPr>
                        <a:t>Total</a:t>
                      </a:r>
                      <a:endParaRPr lang="en-GB" sz="1200" b="1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b="1" u="none" strike="noStrike" dirty="0">
                          <a:effectLst/>
                        </a:rPr>
                        <a:t>38</a:t>
                      </a:r>
                      <a:endParaRPr lang="en-GB" sz="1200" b="1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u="none" strike="noStrike" dirty="0">
                          <a:effectLst/>
                        </a:rPr>
                        <a:t> </a:t>
                      </a:r>
                      <a:endParaRPr lang="en-GB" sz="1200" b="1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910489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19877" y="5742638"/>
            <a:ext cx="704461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dirty="0">
                <a:solidFill>
                  <a:schemeClr val="bg1"/>
                </a:solidFill>
              </a:rPr>
              <a:t>Biodiversity Partnership Summary Report and Highlights</a:t>
            </a:r>
          </a:p>
        </p:txBody>
      </p:sp>
      <p:sp>
        <p:nvSpPr>
          <p:cNvPr id="6" name="Rectangle 5"/>
          <p:cNvSpPr/>
          <p:nvPr/>
        </p:nvSpPr>
        <p:spPr>
          <a:xfrm>
            <a:off x="419877" y="923730"/>
            <a:ext cx="8061649" cy="35343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Bef>
                <a:spcPts val="480"/>
              </a:spcBef>
              <a:buClr>
                <a:schemeClr val="dk1"/>
              </a:buClr>
              <a:buSzPts val="2400"/>
            </a:pPr>
            <a:r>
              <a:rPr lang="en-GB" sz="2400" u="sng" dirty="0"/>
              <a:t>Birds &amp; Other sightings of </a:t>
            </a:r>
            <a:r>
              <a:rPr lang="en-GB" sz="2400" u="sng" dirty="0" smtClean="0"/>
              <a:t>interest</a:t>
            </a:r>
          </a:p>
          <a:p>
            <a:pPr lvl="0">
              <a:spcBef>
                <a:spcPts val="480"/>
              </a:spcBef>
              <a:buClr>
                <a:schemeClr val="dk1"/>
              </a:buClr>
              <a:buSzPts val="2400"/>
            </a:pPr>
            <a:endParaRPr lang="en-GB" sz="2400" u="sng" dirty="0" smtClean="0"/>
          </a:p>
          <a:p>
            <a:pPr marL="342900" lvl="0" indent="-342900">
              <a:spcBef>
                <a:spcPts val="480"/>
              </a:spcBef>
              <a:buClr>
                <a:schemeClr val="dk1"/>
              </a:buClr>
              <a:buSzPts val="2400"/>
              <a:buFont typeface="Arial" panose="020B0604020202020204" pitchFamily="34" charset="0"/>
              <a:buChar char="•"/>
            </a:pPr>
            <a:r>
              <a:rPr lang="en-GB" sz="2000" dirty="0" smtClean="0"/>
              <a:t>Peregrine falcon spotted in St. Pauls Churchyard, Deptford.</a:t>
            </a:r>
          </a:p>
          <a:p>
            <a:pPr marL="342900" lvl="0" indent="-342900">
              <a:spcBef>
                <a:spcPts val="480"/>
              </a:spcBef>
              <a:buClr>
                <a:schemeClr val="dk1"/>
              </a:buClr>
              <a:buSzPts val="2400"/>
              <a:buFont typeface="Arial" panose="020B0604020202020204" pitchFamily="34" charset="0"/>
              <a:buChar char="•"/>
            </a:pPr>
            <a:r>
              <a:rPr lang="en-GB" sz="2000" dirty="0" smtClean="0"/>
              <a:t>Tawny owl in Grove Park LNR.</a:t>
            </a:r>
          </a:p>
          <a:p>
            <a:pPr marL="342900" lvl="0" indent="-342900">
              <a:spcBef>
                <a:spcPts val="480"/>
              </a:spcBef>
              <a:buClr>
                <a:schemeClr val="dk1"/>
              </a:buClr>
              <a:buSzPts val="2400"/>
              <a:buFont typeface="Arial" panose="020B0604020202020204" pitchFamily="34" charset="0"/>
              <a:buChar char="•"/>
            </a:pPr>
            <a:r>
              <a:rPr lang="en-GB" sz="2000" dirty="0" smtClean="0"/>
              <a:t>Red kite spotted over Beckenham Place Park</a:t>
            </a:r>
          </a:p>
          <a:p>
            <a:pPr marL="342900" lvl="0" indent="-342900">
              <a:spcBef>
                <a:spcPts val="480"/>
              </a:spcBef>
              <a:buClr>
                <a:schemeClr val="dk1"/>
              </a:buClr>
              <a:buSzPts val="2400"/>
              <a:buFont typeface="Arial" panose="020B0604020202020204" pitchFamily="34" charset="0"/>
              <a:buChar char="•"/>
            </a:pPr>
            <a:r>
              <a:rPr lang="en-GB" sz="2000" dirty="0" smtClean="0"/>
              <a:t>Slow worms and stag beetles at </a:t>
            </a:r>
            <a:r>
              <a:rPr lang="en-GB" sz="2000" dirty="0" err="1" smtClean="0"/>
              <a:t>Buckthorne</a:t>
            </a:r>
            <a:r>
              <a:rPr lang="en-GB" sz="2000" dirty="0" smtClean="0"/>
              <a:t> Road</a:t>
            </a:r>
          </a:p>
          <a:p>
            <a:pPr marL="342900" lvl="0" indent="-342900">
              <a:spcBef>
                <a:spcPts val="480"/>
              </a:spcBef>
              <a:buClr>
                <a:schemeClr val="dk1"/>
              </a:buClr>
              <a:buSzPts val="2400"/>
              <a:buFont typeface="Arial" panose="020B0604020202020204" pitchFamily="34" charset="0"/>
              <a:buChar char="•"/>
            </a:pPr>
            <a:r>
              <a:rPr lang="en-GB" sz="2000" dirty="0" smtClean="0"/>
              <a:t>Lots of sightings of Peacock butterflies.</a:t>
            </a:r>
          </a:p>
          <a:p>
            <a:pPr marL="342900" lvl="0" indent="-342900">
              <a:spcBef>
                <a:spcPts val="480"/>
              </a:spcBef>
              <a:buClr>
                <a:schemeClr val="dk1"/>
              </a:buClr>
              <a:buSzPts val="2400"/>
              <a:buFont typeface="Arial" panose="020B0604020202020204" pitchFamily="34" charset="0"/>
              <a:buChar char="•"/>
            </a:pPr>
            <a:r>
              <a:rPr lang="en-GB" sz="2000" dirty="0" smtClean="0"/>
              <a:t>Hedgehog spotted near Grove Park LNR</a:t>
            </a:r>
            <a:endParaRPr lang="en-GB" sz="2000" dirty="0"/>
          </a:p>
          <a:p>
            <a:pPr marL="742950" lvl="1" indent="-285750">
              <a:spcBef>
                <a:spcPts val="320"/>
              </a:spcBef>
              <a:buSzPts val="1600"/>
              <a:buChar char="–"/>
            </a:pP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22032027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8"/>
          <p:cNvSpPr txBox="1">
            <a:spLocks noGrp="1"/>
          </p:cNvSpPr>
          <p:nvPr>
            <p:ph type="title"/>
          </p:nvPr>
        </p:nvSpPr>
        <p:spPr>
          <a:xfrm>
            <a:off x="372301" y="5830888"/>
            <a:ext cx="7646988" cy="83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800"/>
              <a:t>Lewisham update</a:t>
            </a:r>
            <a:endParaRPr sz="2800"/>
          </a:p>
        </p:txBody>
      </p:sp>
      <p:sp>
        <p:nvSpPr>
          <p:cNvPr id="100" name="Google Shape;100;p18"/>
          <p:cNvSpPr txBox="1">
            <a:spLocks noGrp="1"/>
          </p:cNvSpPr>
          <p:nvPr>
            <p:ph type="body" idx="1"/>
          </p:nvPr>
        </p:nvSpPr>
        <p:spPr>
          <a:xfrm>
            <a:off x="129705" y="223327"/>
            <a:ext cx="8565324" cy="52313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GB" sz="2400" dirty="0"/>
              <a:t>Jess</a:t>
            </a:r>
            <a:endParaRPr sz="2400" dirty="0"/>
          </a:p>
          <a:p>
            <a:pPr marL="742950" lvl="1" indent="-28575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</a:pPr>
            <a:r>
              <a:rPr lang="en-GB" sz="2000" dirty="0" smtClean="0"/>
              <a:t>Nature’s Gym</a:t>
            </a:r>
            <a:endParaRPr dirty="0" smtClean="0"/>
          </a:p>
          <a:p>
            <a:pPr marL="742950" lvl="1" indent="-28575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</a:pPr>
            <a:r>
              <a:rPr lang="en-GB" sz="2000" dirty="0" smtClean="0"/>
              <a:t>3 </a:t>
            </a:r>
            <a:r>
              <a:rPr lang="en-GB" sz="2000" dirty="0"/>
              <a:t>Rivers </a:t>
            </a:r>
            <a:r>
              <a:rPr lang="en-GB" sz="2000" dirty="0" smtClean="0"/>
              <a:t>Clean Up</a:t>
            </a:r>
            <a:endParaRPr sz="2000" dirty="0"/>
          </a:p>
          <a:p>
            <a:pPr marL="742950" lvl="1" indent="-28575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</a:pPr>
            <a:r>
              <a:rPr lang="en-GB" sz="2000" dirty="0" smtClean="0"/>
              <a:t>Forest Schools</a:t>
            </a:r>
          </a:p>
          <a:p>
            <a:pPr marL="742950" lvl="1" indent="-28575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</a:pPr>
            <a:r>
              <a:rPr lang="en-GB" sz="2000" dirty="0" smtClean="0"/>
              <a:t>First Aid Training</a:t>
            </a:r>
          </a:p>
          <a:p>
            <a:pPr marL="742950" lvl="1" indent="-28575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</a:pPr>
            <a:endParaRPr dirty="0"/>
          </a:p>
          <a:p>
            <a:pPr marL="742950" lvl="1" indent="-18415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endParaRPr sz="1600" dirty="0"/>
          </a:p>
          <a:p>
            <a:pPr marL="742950" lvl="1" indent="-15875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endParaRPr sz="2000" dirty="0"/>
          </a:p>
          <a:p>
            <a:pPr marL="342900" lvl="0" indent="-1905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endParaRPr sz="2400" dirty="0"/>
          </a:p>
        </p:txBody>
      </p:sp>
      <p:pic>
        <p:nvPicPr>
          <p:cNvPr id="101" name="Google Shape;101;p18" descr="Lewisham CMYK.pdf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027988" y="5761038"/>
            <a:ext cx="909637" cy="90805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36545307"/>
              </p:ext>
            </p:extLst>
          </p:nvPr>
        </p:nvGraphicFramePr>
        <p:xfrm>
          <a:off x="3289385" y="372614"/>
          <a:ext cx="5648240" cy="4617184"/>
        </p:xfrm>
        <a:graphic>
          <a:graphicData uri="http://schemas.openxmlformats.org/drawingml/2006/table">
            <a:tbl>
              <a:tblPr/>
              <a:tblGrid>
                <a:gridCol w="750770"/>
                <a:gridCol w="1234673"/>
                <a:gridCol w="599476"/>
                <a:gridCol w="599476"/>
                <a:gridCol w="617485"/>
                <a:gridCol w="550506"/>
                <a:gridCol w="1295854"/>
              </a:tblGrid>
              <a:tr h="0">
                <a:tc gridSpan="2">
                  <a:txBody>
                    <a:bodyPr/>
                    <a:lstStyle/>
                    <a:p>
                      <a:pPr rtl="0" fontAlgn="b"/>
                      <a:r>
                        <a:rPr lang="en-GB" sz="900" b="1" dirty="0">
                          <a:effectLst/>
                        </a:rPr>
                        <a:t>2021 Rivers and People Stats </a:t>
                      </a:r>
                    </a:p>
                  </a:txBody>
                  <a:tcPr marL="17984" marR="17984" marT="11990" marB="1199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0" fontAlgn="b"/>
                      <a:endParaRPr lang="en-GB" sz="900">
                        <a:effectLst/>
                      </a:endParaRPr>
                    </a:p>
                  </a:txBody>
                  <a:tcPr marL="17984" marR="17984" marT="11990" marB="1199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en-GB" sz="900">
                        <a:effectLst/>
                      </a:endParaRPr>
                    </a:p>
                  </a:txBody>
                  <a:tcPr marL="17984" marR="17984" marT="11990" marB="1199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en-GB" sz="900">
                        <a:effectLst/>
                      </a:endParaRPr>
                    </a:p>
                  </a:txBody>
                  <a:tcPr marL="17984" marR="17984" marT="11990" marB="1199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en-GB" sz="900">
                        <a:effectLst/>
                      </a:endParaRPr>
                    </a:p>
                  </a:txBody>
                  <a:tcPr marL="17984" marR="17984" marT="11990" marB="1199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en-GB" sz="900" dirty="0">
                        <a:effectLst/>
                      </a:endParaRPr>
                    </a:p>
                  </a:txBody>
                  <a:tcPr marL="17984" marR="17984" marT="11990" marB="1199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6827">
                <a:tc>
                  <a:txBody>
                    <a:bodyPr/>
                    <a:lstStyle/>
                    <a:p>
                      <a:pPr rtl="0" fontAlgn="b"/>
                      <a:r>
                        <a:rPr lang="en-GB" sz="900" b="1" dirty="0">
                          <a:effectLst/>
                        </a:rPr>
                        <a:t>Date</a:t>
                      </a:r>
                    </a:p>
                  </a:txBody>
                  <a:tcPr marL="17984" marR="17984" marT="11990" marB="1199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GB" sz="900" b="1">
                          <a:effectLst/>
                        </a:rPr>
                        <a:t>Location</a:t>
                      </a:r>
                    </a:p>
                  </a:txBody>
                  <a:tcPr marL="17984" marR="17984" marT="11990" marB="1199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GB" sz="900" b="1">
                          <a:effectLst/>
                        </a:rPr>
                        <a:t>People</a:t>
                      </a:r>
                    </a:p>
                  </a:txBody>
                  <a:tcPr marL="17984" marR="17984" marT="11990" marB="1199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GB" sz="900" b="1">
                          <a:effectLst/>
                        </a:rPr>
                        <a:t>Rubbish bags</a:t>
                      </a:r>
                    </a:p>
                  </a:txBody>
                  <a:tcPr marL="17984" marR="17984" marT="11990" marB="1199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GB" sz="900" b="1">
                          <a:effectLst/>
                        </a:rPr>
                        <a:t>Himalyan Balsam (Plants)</a:t>
                      </a:r>
                    </a:p>
                  </a:txBody>
                  <a:tcPr marL="17984" marR="17984" marT="11990" marB="1199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GB" sz="900" b="1">
                          <a:effectLst/>
                        </a:rPr>
                        <a:t>Face masks</a:t>
                      </a:r>
                    </a:p>
                  </a:txBody>
                  <a:tcPr marL="17984" marR="17984" marT="11990" marB="1199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en-GB" sz="900">
                        <a:effectLst/>
                      </a:endParaRPr>
                    </a:p>
                  </a:txBody>
                  <a:tcPr marL="17984" marR="17984" marT="11990" marB="1199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8262">
                <a:tc>
                  <a:txBody>
                    <a:bodyPr/>
                    <a:lstStyle/>
                    <a:p>
                      <a:pPr rtl="0" fontAlgn="b"/>
                      <a:r>
                        <a:rPr lang="en-GB" sz="900">
                          <a:effectLst/>
                        </a:rPr>
                        <a:t>15/05/2021</a:t>
                      </a:r>
                    </a:p>
                  </a:txBody>
                  <a:tcPr marL="17984" marR="17984" marT="11990" marB="1199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GB" sz="900">
                          <a:effectLst/>
                        </a:rPr>
                        <a:t>Brookmill Park</a:t>
                      </a:r>
                    </a:p>
                  </a:txBody>
                  <a:tcPr marL="17984" marR="17984" marT="11990" marB="1199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GB" sz="900" dirty="0">
                          <a:effectLst/>
                        </a:rPr>
                        <a:t>6</a:t>
                      </a:r>
                    </a:p>
                  </a:txBody>
                  <a:tcPr marL="17984" marR="17984" marT="11990" marB="1199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GB" sz="900">
                          <a:effectLst/>
                        </a:rPr>
                        <a:t>8</a:t>
                      </a:r>
                    </a:p>
                  </a:txBody>
                  <a:tcPr marL="17984" marR="17984" marT="11990" marB="1199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GB" sz="900">
                          <a:effectLst/>
                        </a:rPr>
                        <a:t>50</a:t>
                      </a:r>
                    </a:p>
                  </a:txBody>
                  <a:tcPr marL="17984" marR="17984" marT="11990" marB="1199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GB" sz="900">
                          <a:effectLst/>
                        </a:rPr>
                        <a:t>8</a:t>
                      </a:r>
                    </a:p>
                  </a:txBody>
                  <a:tcPr marL="17984" marR="17984" marT="11990" marB="1199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en-GB" sz="900">
                        <a:effectLst/>
                      </a:endParaRPr>
                    </a:p>
                  </a:txBody>
                  <a:tcPr marL="17984" marR="17984" marT="11990" marB="1199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8262">
                <a:tc>
                  <a:txBody>
                    <a:bodyPr/>
                    <a:lstStyle/>
                    <a:p>
                      <a:pPr rtl="0" fontAlgn="b"/>
                      <a:r>
                        <a:rPr lang="en-GB" sz="900">
                          <a:effectLst/>
                        </a:rPr>
                        <a:t>20/05/2021</a:t>
                      </a:r>
                    </a:p>
                  </a:txBody>
                  <a:tcPr marL="17984" marR="17984" marT="11990" marB="1199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GB" sz="900">
                          <a:effectLst/>
                        </a:rPr>
                        <a:t>Brookmill Park</a:t>
                      </a:r>
                    </a:p>
                  </a:txBody>
                  <a:tcPr marL="17984" marR="17984" marT="11990" marB="1199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GB" sz="900">
                          <a:effectLst/>
                        </a:rPr>
                        <a:t>5</a:t>
                      </a:r>
                    </a:p>
                  </a:txBody>
                  <a:tcPr marL="17984" marR="17984" marT="11990" marB="1199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GB" sz="900">
                          <a:effectLst/>
                        </a:rPr>
                        <a:t>8</a:t>
                      </a:r>
                    </a:p>
                  </a:txBody>
                  <a:tcPr marL="17984" marR="17984" marT="11990" marB="1199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GB" sz="900">
                          <a:effectLst/>
                        </a:rPr>
                        <a:t>170</a:t>
                      </a:r>
                    </a:p>
                  </a:txBody>
                  <a:tcPr marL="17984" marR="17984" marT="11990" marB="1199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GB" sz="900">
                          <a:effectLst/>
                        </a:rPr>
                        <a:t>2</a:t>
                      </a:r>
                    </a:p>
                  </a:txBody>
                  <a:tcPr marL="17984" marR="17984" marT="11990" marB="1199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en-GB" sz="900">
                        <a:effectLst/>
                      </a:endParaRPr>
                    </a:p>
                  </a:txBody>
                  <a:tcPr marL="17984" marR="17984" marT="11990" marB="1199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544">
                <a:tc>
                  <a:txBody>
                    <a:bodyPr/>
                    <a:lstStyle/>
                    <a:p>
                      <a:pPr rtl="0" fontAlgn="b"/>
                      <a:r>
                        <a:rPr lang="en-GB" sz="900">
                          <a:effectLst/>
                        </a:rPr>
                        <a:t>29/05/2021</a:t>
                      </a:r>
                    </a:p>
                  </a:txBody>
                  <a:tcPr marL="17984" marR="17984" marT="11990" marB="1199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GB" sz="900">
                          <a:effectLst/>
                        </a:rPr>
                        <a:t>Lewisham Gateway</a:t>
                      </a:r>
                    </a:p>
                  </a:txBody>
                  <a:tcPr marL="17984" marR="17984" marT="11990" marB="1199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GB" sz="900">
                          <a:effectLst/>
                        </a:rPr>
                        <a:t>9</a:t>
                      </a:r>
                    </a:p>
                  </a:txBody>
                  <a:tcPr marL="17984" marR="17984" marT="11990" marB="1199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GB" sz="900" dirty="0">
                          <a:effectLst/>
                        </a:rPr>
                        <a:t>20</a:t>
                      </a:r>
                    </a:p>
                  </a:txBody>
                  <a:tcPr marL="17984" marR="17984" marT="11990" marB="1199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GB" sz="900">
                          <a:effectLst/>
                        </a:rPr>
                        <a:t>90</a:t>
                      </a:r>
                    </a:p>
                  </a:txBody>
                  <a:tcPr marL="17984" marR="17984" marT="11990" marB="1199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GB" sz="900">
                          <a:effectLst/>
                        </a:rPr>
                        <a:t>0</a:t>
                      </a:r>
                    </a:p>
                  </a:txBody>
                  <a:tcPr marL="17984" marR="17984" marT="11990" marB="1199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en-GB" sz="900">
                        <a:effectLst/>
                      </a:endParaRPr>
                    </a:p>
                  </a:txBody>
                  <a:tcPr marL="17984" marR="17984" marT="11990" marB="1199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8262">
                <a:tc>
                  <a:txBody>
                    <a:bodyPr/>
                    <a:lstStyle/>
                    <a:p>
                      <a:pPr rtl="0" fontAlgn="b"/>
                      <a:r>
                        <a:rPr lang="en-GB" sz="900">
                          <a:effectLst/>
                        </a:rPr>
                        <a:t>30/05/2021</a:t>
                      </a:r>
                    </a:p>
                  </a:txBody>
                  <a:tcPr marL="17984" marR="17984" marT="11990" marB="1199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GB" sz="900">
                          <a:effectLst/>
                        </a:rPr>
                        <a:t>Beckenham PP</a:t>
                      </a:r>
                    </a:p>
                  </a:txBody>
                  <a:tcPr marL="17984" marR="17984" marT="11990" marB="1199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GB" sz="900">
                          <a:effectLst/>
                        </a:rPr>
                        <a:t>11</a:t>
                      </a:r>
                    </a:p>
                  </a:txBody>
                  <a:tcPr marL="17984" marR="17984" marT="11990" marB="1199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GB" sz="900">
                          <a:effectLst/>
                        </a:rPr>
                        <a:t>10</a:t>
                      </a:r>
                    </a:p>
                  </a:txBody>
                  <a:tcPr marL="17984" marR="17984" marT="11990" marB="1199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GB" sz="900">
                          <a:effectLst/>
                        </a:rPr>
                        <a:t>190</a:t>
                      </a:r>
                    </a:p>
                  </a:txBody>
                  <a:tcPr marL="17984" marR="17984" marT="11990" marB="1199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GB" sz="900">
                          <a:effectLst/>
                        </a:rPr>
                        <a:t>2</a:t>
                      </a:r>
                    </a:p>
                  </a:txBody>
                  <a:tcPr marL="17984" marR="17984" marT="11990" marB="1199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GB" sz="900">
                          <a:effectLst/>
                        </a:rPr>
                        <a:t>1 trolley</a:t>
                      </a:r>
                    </a:p>
                  </a:txBody>
                  <a:tcPr marL="17984" marR="17984" marT="11990" marB="1199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8262">
                <a:tc>
                  <a:txBody>
                    <a:bodyPr/>
                    <a:lstStyle/>
                    <a:p>
                      <a:pPr rtl="0" fontAlgn="b"/>
                      <a:r>
                        <a:rPr lang="en-GB" sz="900">
                          <a:effectLst/>
                        </a:rPr>
                        <a:t>01/06/2021</a:t>
                      </a:r>
                    </a:p>
                  </a:txBody>
                  <a:tcPr marL="17984" marR="17984" marT="11990" marB="1199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GB" sz="900">
                          <a:effectLst/>
                        </a:rPr>
                        <a:t>Cornmill Gardens</a:t>
                      </a:r>
                    </a:p>
                  </a:txBody>
                  <a:tcPr marL="17984" marR="17984" marT="11990" marB="1199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GB" sz="900">
                          <a:effectLst/>
                        </a:rPr>
                        <a:t>6</a:t>
                      </a:r>
                    </a:p>
                  </a:txBody>
                  <a:tcPr marL="17984" marR="17984" marT="11990" marB="1199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GB" sz="900">
                          <a:effectLst/>
                        </a:rPr>
                        <a:t>4</a:t>
                      </a:r>
                    </a:p>
                  </a:txBody>
                  <a:tcPr marL="17984" marR="17984" marT="11990" marB="1199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GB" sz="900">
                          <a:effectLst/>
                        </a:rPr>
                        <a:t>5</a:t>
                      </a:r>
                    </a:p>
                  </a:txBody>
                  <a:tcPr marL="17984" marR="17984" marT="11990" marB="1199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endParaRPr lang="en-GB" sz="900">
                        <a:effectLst/>
                      </a:endParaRPr>
                    </a:p>
                  </a:txBody>
                  <a:tcPr marL="17984" marR="17984" marT="11990" marB="1199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GB" sz="900">
                          <a:effectLst/>
                        </a:rPr>
                        <a:t>1 trolley, 1 duvet</a:t>
                      </a:r>
                    </a:p>
                  </a:txBody>
                  <a:tcPr marL="17984" marR="17984" marT="11990" marB="1199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544">
                <a:tc>
                  <a:txBody>
                    <a:bodyPr/>
                    <a:lstStyle/>
                    <a:p>
                      <a:pPr rtl="0" fontAlgn="b"/>
                      <a:r>
                        <a:rPr lang="en-GB" sz="900">
                          <a:effectLst/>
                        </a:rPr>
                        <a:t>02/06/21</a:t>
                      </a:r>
                    </a:p>
                  </a:txBody>
                  <a:tcPr marL="17984" marR="17984" marT="11990" marB="1199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GB" sz="900">
                          <a:effectLst/>
                        </a:rPr>
                        <a:t>River Pool upstream</a:t>
                      </a:r>
                    </a:p>
                  </a:txBody>
                  <a:tcPr marL="17984" marR="17984" marT="11990" marB="1199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GB" sz="900">
                          <a:effectLst/>
                        </a:rPr>
                        <a:t>8</a:t>
                      </a:r>
                    </a:p>
                  </a:txBody>
                  <a:tcPr marL="17984" marR="17984" marT="11990" marB="1199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GB" sz="900" dirty="0">
                          <a:effectLst/>
                        </a:rPr>
                        <a:t>6</a:t>
                      </a:r>
                    </a:p>
                  </a:txBody>
                  <a:tcPr marL="17984" marR="17984" marT="11990" marB="1199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GB" sz="900">
                          <a:effectLst/>
                        </a:rPr>
                        <a:t>0</a:t>
                      </a:r>
                    </a:p>
                  </a:txBody>
                  <a:tcPr marL="17984" marR="17984" marT="11990" marB="1199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endParaRPr lang="en-GB" sz="900">
                        <a:effectLst/>
                      </a:endParaRPr>
                    </a:p>
                  </a:txBody>
                  <a:tcPr marL="17984" marR="17984" marT="11990" marB="1199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en-GB" sz="900">
                        <a:effectLst/>
                      </a:endParaRPr>
                    </a:p>
                  </a:txBody>
                  <a:tcPr marL="17984" marR="17984" marT="11990" marB="1199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6827">
                <a:tc>
                  <a:txBody>
                    <a:bodyPr/>
                    <a:lstStyle/>
                    <a:p>
                      <a:pPr rtl="0" fontAlgn="b"/>
                      <a:r>
                        <a:rPr lang="en-GB" sz="900">
                          <a:effectLst/>
                        </a:rPr>
                        <a:t>03/06/21</a:t>
                      </a:r>
                    </a:p>
                  </a:txBody>
                  <a:tcPr marL="17984" marR="17984" marT="11990" marB="1199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GB" sz="900">
                          <a:effectLst/>
                        </a:rPr>
                        <a:t>Quaggy (Gilmore Road to Lewisham)</a:t>
                      </a:r>
                    </a:p>
                  </a:txBody>
                  <a:tcPr marL="17984" marR="17984" marT="11990" marB="1199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GB" sz="900">
                          <a:effectLst/>
                        </a:rPr>
                        <a:t>2</a:t>
                      </a:r>
                    </a:p>
                  </a:txBody>
                  <a:tcPr marL="17984" marR="17984" marT="11990" marB="1199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GB" sz="900">
                          <a:effectLst/>
                        </a:rPr>
                        <a:t>4</a:t>
                      </a:r>
                    </a:p>
                  </a:txBody>
                  <a:tcPr marL="17984" marR="17984" marT="11990" marB="1199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GB" sz="900">
                          <a:effectLst/>
                        </a:rPr>
                        <a:t>40</a:t>
                      </a:r>
                    </a:p>
                  </a:txBody>
                  <a:tcPr marL="17984" marR="17984" marT="11990" marB="1199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endParaRPr lang="en-GB" sz="900">
                        <a:effectLst/>
                      </a:endParaRPr>
                    </a:p>
                  </a:txBody>
                  <a:tcPr marL="17984" marR="17984" marT="11990" marB="1199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en-GB" sz="900">
                        <a:effectLst/>
                      </a:endParaRPr>
                    </a:p>
                  </a:txBody>
                  <a:tcPr marL="17984" marR="17984" marT="11990" marB="1199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8262">
                <a:tc>
                  <a:txBody>
                    <a:bodyPr/>
                    <a:lstStyle/>
                    <a:p>
                      <a:pPr rtl="0" fontAlgn="b"/>
                      <a:r>
                        <a:rPr lang="en-GB" sz="900">
                          <a:effectLst/>
                        </a:rPr>
                        <a:t>05/06/21</a:t>
                      </a:r>
                    </a:p>
                  </a:txBody>
                  <a:tcPr marL="17984" marR="17984" marT="11990" marB="1199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GB" sz="900">
                          <a:effectLst/>
                        </a:rPr>
                        <a:t>Cornmill Gardens</a:t>
                      </a:r>
                    </a:p>
                  </a:txBody>
                  <a:tcPr marL="17984" marR="17984" marT="11990" marB="1199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GB" sz="900">
                          <a:effectLst/>
                        </a:rPr>
                        <a:t>5</a:t>
                      </a:r>
                    </a:p>
                  </a:txBody>
                  <a:tcPr marL="17984" marR="17984" marT="11990" marB="1199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GB" sz="900">
                          <a:effectLst/>
                        </a:rPr>
                        <a:t>4</a:t>
                      </a:r>
                    </a:p>
                  </a:txBody>
                  <a:tcPr marL="17984" marR="17984" marT="11990" marB="1199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GB" sz="900" dirty="0">
                          <a:effectLst/>
                        </a:rPr>
                        <a:t>10</a:t>
                      </a:r>
                    </a:p>
                  </a:txBody>
                  <a:tcPr marL="17984" marR="17984" marT="11990" marB="1199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endParaRPr lang="en-GB" sz="900">
                        <a:effectLst/>
                      </a:endParaRPr>
                    </a:p>
                  </a:txBody>
                  <a:tcPr marL="17984" marR="17984" marT="11990" marB="1199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en-GB" sz="900">
                        <a:effectLst/>
                      </a:endParaRPr>
                    </a:p>
                  </a:txBody>
                  <a:tcPr marL="17984" marR="17984" marT="11990" marB="1199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8262">
                <a:tc>
                  <a:txBody>
                    <a:bodyPr/>
                    <a:lstStyle/>
                    <a:p>
                      <a:pPr rtl="0" fontAlgn="b"/>
                      <a:r>
                        <a:rPr lang="en-GB" sz="900">
                          <a:effectLst/>
                        </a:rPr>
                        <a:t>8/6/2021</a:t>
                      </a:r>
                    </a:p>
                  </a:txBody>
                  <a:tcPr marL="17984" marR="17984" marT="11990" marB="1199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GB" sz="900">
                          <a:effectLst/>
                        </a:rPr>
                        <a:t>Lidl, Lee HR</a:t>
                      </a:r>
                    </a:p>
                  </a:txBody>
                  <a:tcPr marL="17984" marR="17984" marT="11990" marB="1199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GB" sz="900">
                          <a:effectLst/>
                        </a:rPr>
                        <a:t>10</a:t>
                      </a:r>
                    </a:p>
                  </a:txBody>
                  <a:tcPr marL="17984" marR="17984" marT="11990" marB="1199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GB" sz="900">
                          <a:effectLst/>
                        </a:rPr>
                        <a:t>25</a:t>
                      </a:r>
                    </a:p>
                  </a:txBody>
                  <a:tcPr marL="17984" marR="17984" marT="11990" marB="1199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GB" sz="900" dirty="0">
                          <a:effectLst/>
                        </a:rPr>
                        <a:t>16</a:t>
                      </a:r>
                    </a:p>
                  </a:txBody>
                  <a:tcPr marL="17984" marR="17984" marT="11990" marB="1199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GB" sz="900">
                          <a:effectLst/>
                        </a:rPr>
                        <a:t>0</a:t>
                      </a:r>
                    </a:p>
                  </a:txBody>
                  <a:tcPr marL="17984" marR="17984" marT="11990" marB="1199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GB" sz="900">
                          <a:effectLst/>
                        </a:rPr>
                        <a:t>3 Giant Hogweed</a:t>
                      </a:r>
                    </a:p>
                  </a:txBody>
                  <a:tcPr marL="17984" marR="17984" marT="11990" marB="1199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544">
                <a:tc>
                  <a:txBody>
                    <a:bodyPr/>
                    <a:lstStyle/>
                    <a:p>
                      <a:pPr rtl="0" fontAlgn="b"/>
                      <a:r>
                        <a:rPr lang="en-GB" sz="900">
                          <a:effectLst/>
                        </a:rPr>
                        <a:t>08/06/2021</a:t>
                      </a:r>
                    </a:p>
                  </a:txBody>
                  <a:tcPr marL="17984" marR="17984" marT="11990" marB="1199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GB" sz="900">
                          <a:effectLst/>
                        </a:rPr>
                        <a:t>Ladywell Malyons Rd</a:t>
                      </a:r>
                    </a:p>
                  </a:txBody>
                  <a:tcPr marL="17984" marR="17984" marT="11990" marB="1199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GB" sz="900">
                          <a:effectLst/>
                        </a:rPr>
                        <a:t>6</a:t>
                      </a:r>
                    </a:p>
                  </a:txBody>
                  <a:tcPr marL="17984" marR="17984" marT="11990" marB="1199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GB" sz="900">
                          <a:effectLst/>
                        </a:rPr>
                        <a:t>6</a:t>
                      </a:r>
                    </a:p>
                  </a:txBody>
                  <a:tcPr marL="17984" marR="17984" marT="11990" marB="1199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GB" sz="900" dirty="0">
                          <a:effectLst/>
                        </a:rPr>
                        <a:t>60</a:t>
                      </a:r>
                    </a:p>
                  </a:txBody>
                  <a:tcPr marL="17984" marR="17984" marT="11990" marB="1199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GB" sz="900">
                          <a:effectLst/>
                        </a:rPr>
                        <a:t>0</a:t>
                      </a:r>
                    </a:p>
                  </a:txBody>
                  <a:tcPr marL="17984" marR="17984" marT="11990" marB="1199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GB" sz="900">
                          <a:effectLst/>
                        </a:rPr>
                        <a:t>1 signal crayfish, 1 trolley</a:t>
                      </a:r>
                    </a:p>
                  </a:txBody>
                  <a:tcPr marL="17984" marR="17984" marT="11990" marB="1199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8262">
                <a:tc>
                  <a:txBody>
                    <a:bodyPr/>
                    <a:lstStyle/>
                    <a:p>
                      <a:pPr rtl="0" fontAlgn="b"/>
                      <a:r>
                        <a:rPr lang="en-GB" sz="900">
                          <a:effectLst/>
                        </a:rPr>
                        <a:t>09/06/2021</a:t>
                      </a:r>
                    </a:p>
                  </a:txBody>
                  <a:tcPr marL="17984" marR="17984" marT="11990" marB="1199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GB" sz="900">
                          <a:effectLst/>
                        </a:rPr>
                        <a:t>Brookmill Park</a:t>
                      </a:r>
                    </a:p>
                  </a:txBody>
                  <a:tcPr marL="17984" marR="17984" marT="11990" marB="1199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GB" sz="900">
                          <a:effectLst/>
                        </a:rPr>
                        <a:t>12</a:t>
                      </a:r>
                    </a:p>
                  </a:txBody>
                  <a:tcPr marL="17984" marR="17984" marT="11990" marB="1199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GB" sz="900">
                          <a:effectLst/>
                        </a:rPr>
                        <a:t>15</a:t>
                      </a:r>
                    </a:p>
                  </a:txBody>
                  <a:tcPr marL="17984" marR="17984" marT="11990" marB="1199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GB" sz="900">
                          <a:effectLst/>
                        </a:rPr>
                        <a:t>65</a:t>
                      </a:r>
                    </a:p>
                  </a:txBody>
                  <a:tcPr marL="17984" marR="17984" marT="11990" marB="1199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GB" sz="900">
                          <a:effectLst/>
                        </a:rPr>
                        <a:t>2</a:t>
                      </a:r>
                    </a:p>
                  </a:txBody>
                  <a:tcPr marL="17984" marR="17984" marT="11990" marB="1199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GB" sz="900">
                          <a:effectLst/>
                        </a:rPr>
                        <a:t>2 Giant Hogweed</a:t>
                      </a:r>
                    </a:p>
                  </a:txBody>
                  <a:tcPr marL="17984" marR="17984" marT="11990" marB="1199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8262">
                <a:tc>
                  <a:txBody>
                    <a:bodyPr/>
                    <a:lstStyle/>
                    <a:p>
                      <a:pPr rtl="0" fontAlgn="b"/>
                      <a:r>
                        <a:rPr lang="en-GB" sz="900">
                          <a:effectLst/>
                        </a:rPr>
                        <a:t>10/06/21</a:t>
                      </a:r>
                    </a:p>
                  </a:txBody>
                  <a:tcPr marL="17984" marR="17984" marT="11990" marB="1199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GB" sz="900">
                          <a:effectLst/>
                        </a:rPr>
                        <a:t>Manor Park</a:t>
                      </a:r>
                    </a:p>
                  </a:txBody>
                  <a:tcPr marL="17984" marR="17984" marT="11990" marB="1199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GB" sz="900">
                          <a:effectLst/>
                        </a:rPr>
                        <a:t>5</a:t>
                      </a:r>
                    </a:p>
                  </a:txBody>
                  <a:tcPr marL="17984" marR="17984" marT="11990" marB="1199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GB" sz="900">
                          <a:effectLst/>
                        </a:rPr>
                        <a:t>5</a:t>
                      </a:r>
                    </a:p>
                  </a:txBody>
                  <a:tcPr marL="17984" marR="17984" marT="11990" marB="1199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GB" sz="900">
                          <a:effectLst/>
                        </a:rPr>
                        <a:t>150</a:t>
                      </a:r>
                    </a:p>
                  </a:txBody>
                  <a:tcPr marL="17984" marR="17984" marT="11990" marB="1199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endParaRPr lang="en-GB" sz="900">
                        <a:effectLst/>
                      </a:endParaRPr>
                    </a:p>
                  </a:txBody>
                  <a:tcPr marL="17984" marR="17984" marT="11990" marB="1199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GB" sz="900">
                          <a:effectLst/>
                        </a:rPr>
                        <a:t>1 traffic cone</a:t>
                      </a:r>
                    </a:p>
                  </a:txBody>
                  <a:tcPr marL="17984" marR="17984" marT="11990" marB="1199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8262">
                <a:tc>
                  <a:txBody>
                    <a:bodyPr/>
                    <a:lstStyle/>
                    <a:p>
                      <a:pPr rtl="0" fontAlgn="b"/>
                      <a:r>
                        <a:rPr lang="en-GB" sz="900">
                          <a:effectLst/>
                        </a:rPr>
                        <a:t>15/06/2021</a:t>
                      </a:r>
                    </a:p>
                  </a:txBody>
                  <a:tcPr marL="17984" marR="17984" marT="11990" marB="1199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GB" sz="900">
                          <a:effectLst/>
                        </a:rPr>
                        <a:t>Mottingham Lane</a:t>
                      </a:r>
                    </a:p>
                  </a:txBody>
                  <a:tcPr marL="17984" marR="17984" marT="11990" marB="1199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GB" sz="900">
                          <a:effectLst/>
                        </a:rPr>
                        <a:t>10</a:t>
                      </a:r>
                    </a:p>
                  </a:txBody>
                  <a:tcPr marL="17984" marR="17984" marT="11990" marB="1199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GB" sz="900">
                          <a:effectLst/>
                        </a:rPr>
                        <a:t>9</a:t>
                      </a:r>
                    </a:p>
                  </a:txBody>
                  <a:tcPr marL="17984" marR="17984" marT="11990" marB="1199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GB" sz="900" dirty="0">
                          <a:effectLst/>
                        </a:rPr>
                        <a:t>20</a:t>
                      </a:r>
                    </a:p>
                  </a:txBody>
                  <a:tcPr marL="17984" marR="17984" marT="11990" marB="1199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GB" sz="900">
                          <a:effectLst/>
                        </a:rPr>
                        <a:t>2</a:t>
                      </a:r>
                    </a:p>
                  </a:txBody>
                  <a:tcPr marL="17984" marR="17984" marT="11990" marB="1199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GB" sz="900">
                          <a:effectLst/>
                        </a:rPr>
                        <a:t>2 Giant Hogweed</a:t>
                      </a:r>
                    </a:p>
                  </a:txBody>
                  <a:tcPr marL="17984" marR="17984" marT="11990" marB="1199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8262">
                <a:tc>
                  <a:txBody>
                    <a:bodyPr/>
                    <a:lstStyle/>
                    <a:p>
                      <a:pPr rtl="0" fontAlgn="b"/>
                      <a:r>
                        <a:rPr lang="en-GB" sz="900">
                          <a:effectLst/>
                        </a:rPr>
                        <a:t>15/6/21</a:t>
                      </a:r>
                    </a:p>
                  </a:txBody>
                  <a:tcPr marL="17984" marR="17984" marT="11990" marB="1199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GB" sz="900">
                          <a:effectLst/>
                        </a:rPr>
                        <a:t>Manor Park</a:t>
                      </a:r>
                    </a:p>
                  </a:txBody>
                  <a:tcPr marL="17984" marR="17984" marT="11990" marB="1199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GB" sz="900">
                          <a:effectLst/>
                        </a:rPr>
                        <a:t>6</a:t>
                      </a:r>
                    </a:p>
                  </a:txBody>
                  <a:tcPr marL="17984" marR="17984" marT="11990" marB="1199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GB" sz="900">
                          <a:effectLst/>
                        </a:rPr>
                        <a:t>4</a:t>
                      </a:r>
                    </a:p>
                  </a:txBody>
                  <a:tcPr marL="17984" marR="17984" marT="11990" marB="1199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GB" sz="900" dirty="0">
                          <a:effectLst/>
                        </a:rPr>
                        <a:t>150</a:t>
                      </a:r>
                    </a:p>
                  </a:txBody>
                  <a:tcPr marL="17984" marR="17984" marT="11990" marB="1199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GB" sz="900">
                          <a:effectLst/>
                        </a:rPr>
                        <a:t>0</a:t>
                      </a:r>
                    </a:p>
                  </a:txBody>
                  <a:tcPr marL="17984" marR="17984" marT="11990" marB="1199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en-GB" sz="900">
                        <a:effectLst/>
                      </a:endParaRPr>
                    </a:p>
                  </a:txBody>
                  <a:tcPr marL="17984" marR="17984" marT="11990" marB="1199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544">
                <a:tc>
                  <a:txBody>
                    <a:bodyPr/>
                    <a:lstStyle/>
                    <a:p>
                      <a:pPr rtl="0" fontAlgn="b"/>
                      <a:r>
                        <a:rPr lang="en-GB" sz="900">
                          <a:effectLst/>
                        </a:rPr>
                        <a:t>19/06/2021</a:t>
                      </a:r>
                    </a:p>
                  </a:txBody>
                  <a:tcPr marL="17984" marR="17984" marT="11990" marB="1199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GB" sz="900">
                          <a:effectLst/>
                        </a:rPr>
                        <a:t>Ladywell F (South)</a:t>
                      </a:r>
                    </a:p>
                  </a:txBody>
                  <a:tcPr marL="17984" marR="17984" marT="11990" marB="1199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GB" sz="900">
                          <a:effectLst/>
                        </a:rPr>
                        <a:t>16</a:t>
                      </a:r>
                    </a:p>
                  </a:txBody>
                  <a:tcPr marL="17984" marR="17984" marT="11990" marB="1199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GB" sz="900">
                          <a:effectLst/>
                        </a:rPr>
                        <a:t>25</a:t>
                      </a:r>
                    </a:p>
                  </a:txBody>
                  <a:tcPr marL="17984" marR="17984" marT="11990" marB="1199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GB" sz="900" dirty="0">
                          <a:effectLst/>
                        </a:rPr>
                        <a:t>0</a:t>
                      </a:r>
                    </a:p>
                  </a:txBody>
                  <a:tcPr marL="17984" marR="17984" marT="11990" marB="1199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GB" sz="900">
                          <a:effectLst/>
                        </a:rPr>
                        <a:t>4</a:t>
                      </a:r>
                    </a:p>
                  </a:txBody>
                  <a:tcPr marL="17984" marR="17984" marT="11990" marB="1199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GB" sz="900">
                          <a:effectLst/>
                        </a:rPr>
                        <a:t>2 trolleys</a:t>
                      </a:r>
                    </a:p>
                  </a:txBody>
                  <a:tcPr marL="17984" marR="17984" marT="11990" marB="1199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544">
                <a:tc>
                  <a:txBody>
                    <a:bodyPr/>
                    <a:lstStyle/>
                    <a:p>
                      <a:pPr rtl="0" fontAlgn="b"/>
                      <a:r>
                        <a:rPr lang="en-GB" sz="900">
                          <a:effectLst/>
                        </a:rPr>
                        <a:t>23/06/21</a:t>
                      </a:r>
                    </a:p>
                  </a:txBody>
                  <a:tcPr marL="17984" marR="17984" marT="11990" marB="1199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GB" sz="900">
                          <a:effectLst/>
                        </a:rPr>
                        <a:t>Linear Park, River Pool</a:t>
                      </a:r>
                    </a:p>
                  </a:txBody>
                  <a:tcPr marL="17984" marR="17984" marT="11990" marB="1199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GB" sz="900">
                          <a:effectLst/>
                        </a:rPr>
                        <a:t>11</a:t>
                      </a:r>
                    </a:p>
                  </a:txBody>
                  <a:tcPr marL="17984" marR="17984" marT="11990" marB="1199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GB" sz="900">
                          <a:effectLst/>
                        </a:rPr>
                        <a:t>6</a:t>
                      </a:r>
                    </a:p>
                  </a:txBody>
                  <a:tcPr marL="17984" marR="17984" marT="11990" marB="1199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GB" sz="900" dirty="0">
                          <a:effectLst/>
                        </a:rPr>
                        <a:t>67</a:t>
                      </a:r>
                    </a:p>
                  </a:txBody>
                  <a:tcPr marL="17984" marR="17984" marT="11990" marB="1199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endParaRPr lang="en-GB" sz="900">
                        <a:effectLst/>
                      </a:endParaRPr>
                    </a:p>
                  </a:txBody>
                  <a:tcPr marL="17984" marR="17984" marT="11990" marB="1199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GB" sz="900">
                          <a:effectLst/>
                        </a:rPr>
                        <a:t>1 Giant Hogweed</a:t>
                      </a:r>
                    </a:p>
                  </a:txBody>
                  <a:tcPr marL="17984" marR="17984" marT="11990" marB="1199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2741">
                <a:tc>
                  <a:txBody>
                    <a:bodyPr/>
                    <a:lstStyle/>
                    <a:p>
                      <a:pPr rtl="0" fontAlgn="b"/>
                      <a:r>
                        <a:rPr lang="en-GB" sz="900">
                          <a:effectLst/>
                        </a:rPr>
                        <a:t>22/06/21</a:t>
                      </a:r>
                    </a:p>
                  </a:txBody>
                  <a:tcPr marL="17984" marR="17984" marT="11990" marB="1199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GB" sz="900">
                          <a:effectLst/>
                        </a:rPr>
                        <a:t>Cornmill Gardens</a:t>
                      </a:r>
                    </a:p>
                  </a:txBody>
                  <a:tcPr marL="17984" marR="17984" marT="11990" marB="1199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GB" sz="900">
                          <a:effectLst/>
                        </a:rPr>
                        <a:t>8</a:t>
                      </a:r>
                    </a:p>
                  </a:txBody>
                  <a:tcPr marL="17984" marR="17984" marT="11990" marB="1199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GB" sz="900">
                          <a:effectLst/>
                        </a:rPr>
                        <a:t>10</a:t>
                      </a:r>
                    </a:p>
                  </a:txBody>
                  <a:tcPr marL="17984" marR="17984" marT="11990" marB="1199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GB" sz="900" dirty="0">
                          <a:effectLst/>
                        </a:rPr>
                        <a:t>1</a:t>
                      </a:r>
                    </a:p>
                  </a:txBody>
                  <a:tcPr marL="17984" marR="17984" marT="11990" marB="1199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endParaRPr lang="en-GB" sz="900" dirty="0">
                        <a:effectLst/>
                      </a:endParaRPr>
                    </a:p>
                  </a:txBody>
                  <a:tcPr marL="17984" marR="17984" marT="11990" marB="1199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sv-SE" sz="900">
                          <a:effectLst/>
                        </a:rPr>
                        <a:t>1 mattress, 1 gheto blaster</a:t>
                      </a:r>
                    </a:p>
                  </a:txBody>
                  <a:tcPr marL="17984" marR="17984" marT="11990" marB="1199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8262">
                <a:tc>
                  <a:txBody>
                    <a:bodyPr/>
                    <a:lstStyle/>
                    <a:p>
                      <a:pPr rtl="0" fontAlgn="b"/>
                      <a:endParaRPr lang="en-GB" sz="900">
                        <a:effectLst/>
                      </a:endParaRPr>
                    </a:p>
                  </a:txBody>
                  <a:tcPr marL="17984" marR="17984" marT="11990" marB="1199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GB" sz="900" b="1" dirty="0" smtClean="0">
                          <a:effectLst/>
                        </a:rPr>
                        <a:t>TOTALS</a:t>
                      </a:r>
                      <a:endParaRPr lang="en-GB" sz="900" b="1" dirty="0">
                        <a:effectLst/>
                      </a:endParaRPr>
                    </a:p>
                  </a:txBody>
                  <a:tcPr marL="17984" marR="17984" marT="11990" marB="1199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GB" sz="900" b="1" dirty="0">
                          <a:effectLst/>
                        </a:rPr>
                        <a:t>167</a:t>
                      </a:r>
                    </a:p>
                  </a:txBody>
                  <a:tcPr marL="17984" marR="17984" marT="11990" marB="1199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GB" sz="900" b="1" dirty="0">
                          <a:effectLst/>
                        </a:rPr>
                        <a:t>191</a:t>
                      </a:r>
                    </a:p>
                  </a:txBody>
                  <a:tcPr marL="17984" marR="17984" marT="11990" marB="1199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GB" sz="900" b="1" dirty="0">
                          <a:effectLst/>
                        </a:rPr>
                        <a:t>4904</a:t>
                      </a:r>
                    </a:p>
                  </a:txBody>
                  <a:tcPr marL="17984" marR="17984" marT="11990" marB="1199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GB" sz="900" b="1" dirty="0">
                          <a:effectLst/>
                        </a:rPr>
                        <a:t>23</a:t>
                      </a:r>
                    </a:p>
                  </a:txBody>
                  <a:tcPr marL="17984" marR="17984" marT="11990" marB="1199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en-GB" sz="900" dirty="0">
                        <a:effectLst/>
                      </a:endParaRPr>
                    </a:p>
                  </a:txBody>
                  <a:tcPr marL="17984" marR="17984" marT="11990" marB="1199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41175" y="653477"/>
            <a:ext cx="4572000" cy="1538883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lvl="0" indent="-342900">
              <a:spcBef>
                <a:spcPts val="480"/>
              </a:spcBef>
              <a:buClr>
                <a:schemeClr val="dk1"/>
              </a:buClr>
              <a:buSzPts val="2400"/>
              <a:buFont typeface="Arial"/>
              <a:buChar char="•"/>
            </a:pPr>
            <a:r>
              <a:rPr lang="en-GB" sz="2400" dirty="0"/>
              <a:t>Judith</a:t>
            </a:r>
            <a:endParaRPr lang="en-GB" dirty="0"/>
          </a:p>
          <a:p>
            <a:pPr marL="742950" lvl="1" indent="-285750">
              <a:spcBef>
                <a:spcPts val="400"/>
              </a:spcBef>
              <a:buClr>
                <a:schemeClr val="dk1"/>
              </a:buClr>
              <a:buSzPts val="2000"/>
              <a:buFont typeface="Arial"/>
              <a:buChar char="–"/>
            </a:pPr>
            <a:r>
              <a:rPr lang="en-GB" sz="2000" dirty="0"/>
              <a:t>Rivers and People volunteering</a:t>
            </a:r>
          </a:p>
          <a:p>
            <a:pPr marL="742950" lvl="1" indent="-285750">
              <a:spcBef>
                <a:spcPts val="400"/>
              </a:spcBef>
              <a:buClr>
                <a:schemeClr val="dk1"/>
              </a:buClr>
              <a:buSzPts val="2000"/>
              <a:buFont typeface="Arial"/>
              <a:buChar char="–"/>
            </a:pPr>
            <a:r>
              <a:rPr lang="en-GB" sz="2000" dirty="0"/>
              <a:t>Nature’s Gym </a:t>
            </a:r>
          </a:p>
          <a:p>
            <a:pPr marL="742950" lvl="1" indent="-285750">
              <a:spcBef>
                <a:spcPts val="400"/>
              </a:spcBef>
              <a:buClr>
                <a:schemeClr val="dk1"/>
              </a:buClr>
              <a:buSzPts val="2000"/>
              <a:buFont typeface="Arial"/>
              <a:buChar char="–"/>
            </a:pPr>
            <a:r>
              <a:rPr lang="en-GB" sz="2000" dirty="0"/>
              <a:t>3 Rivers Clean Up</a:t>
            </a:r>
          </a:p>
        </p:txBody>
      </p:sp>
    </p:spTree>
    <p:extLst>
      <p:ext uri="{BB962C8B-B14F-4D97-AF65-F5344CB8AC3E}">
        <p14:creationId xmlns:p14="http://schemas.microsoft.com/office/powerpoint/2010/main" val="35198907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19"/>
          <p:cNvSpPr txBox="1">
            <a:spLocks noGrp="1"/>
          </p:cNvSpPr>
          <p:nvPr>
            <p:ph type="title"/>
          </p:nvPr>
        </p:nvSpPr>
        <p:spPr>
          <a:xfrm>
            <a:off x="372301" y="5830888"/>
            <a:ext cx="7646988" cy="83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800"/>
              <a:t>Lewisham update</a:t>
            </a:r>
            <a:endParaRPr sz="2800"/>
          </a:p>
        </p:txBody>
      </p:sp>
      <p:sp>
        <p:nvSpPr>
          <p:cNvPr id="108" name="Google Shape;108;p19"/>
          <p:cNvSpPr txBox="1">
            <a:spLocks noGrp="1"/>
          </p:cNvSpPr>
          <p:nvPr>
            <p:ph type="body" idx="1"/>
          </p:nvPr>
        </p:nvSpPr>
        <p:spPr>
          <a:xfrm>
            <a:off x="372301" y="599489"/>
            <a:ext cx="8565324" cy="39096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GB" sz="2400" dirty="0"/>
              <a:t>Lucy</a:t>
            </a:r>
            <a:endParaRPr dirty="0"/>
          </a:p>
          <a:p>
            <a:pPr marL="742950" lvl="1" indent="-28575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</a:pPr>
            <a:r>
              <a:rPr lang="en-GB" dirty="0" smtClean="0"/>
              <a:t>BPP </a:t>
            </a:r>
            <a:r>
              <a:rPr lang="en-GB" dirty="0"/>
              <a:t>flower, art and dog show will be on 1 August 12-7pm. Pleased </a:t>
            </a:r>
            <a:r>
              <a:rPr lang="en-GB" dirty="0" smtClean="0"/>
              <a:t>register </a:t>
            </a:r>
            <a:r>
              <a:rPr lang="en-GB" dirty="0"/>
              <a:t>and </a:t>
            </a:r>
            <a:r>
              <a:rPr lang="en-GB" dirty="0" smtClean="0"/>
              <a:t>spread </a:t>
            </a:r>
            <a:r>
              <a:rPr lang="en-GB" dirty="0"/>
              <a:t>the word!</a:t>
            </a:r>
          </a:p>
          <a:p>
            <a:pPr marL="742950" lvl="1" indent="-28575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</a:pPr>
            <a:r>
              <a:rPr lang="en-GB" dirty="0" smtClean="0"/>
              <a:t>2 Buzzards over BPP</a:t>
            </a:r>
            <a:endParaRPr dirty="0"/>
          </a:p>
          <a:p>
            <a:pPr marL="742950" lvl="1" indent="-15875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endParaRPr sz="2000" dirty="0"/>
          </a:p>
          <a:p>
            <a:pPr marL="742950" lvl="1" indent="-15875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endParaRPr sz="2000" dirty="0"/>
          </a:p>
          <a:p>
            <a:pPr marL="742950" lvl="1" indent="-15875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endParaRPr sz="2000" dirty="0"/>
          </a:p>
          <a:p>
            <a:pPr marL="342900" lvl="0" indent="-1905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endParaRPr sz="2400" dirty="0"/>
          </a:p>
        </p:txBody>
      </p:sp>
      <p:pic>
        <p:nvPicPr>
          <p:cNvPr id="109" name="Google Shape;109;p19" descr="Lewisham CMYK.pdf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027988" y="5761038"/>
            <a:ext cx="909637" cy="908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94022" y="2554304"/>
            <a:ext cx="6321881" cy="205374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19"/>
          <p:cNvSpPr txBox="1">
            <a:spLocks noGrp="1"/>
          </p:cNvSpPr>
          <p:nvPr>
            <p:ph type="title"/>
          </p:nvPr>
        </p:nvSpPr>
        <p:spPr>
          <a:xfrm>
            <a:off x="372301" y="5830888"/>
            <a:ext cx="7646988" cy="83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800"/>
              <a:t>Lewisham update</a:t>
            </a:r>
            <a:endParaRPr sz="2800"/>
          </a:p>
        </p:txBody>
      </p:sp>
      <p:sp>
        <p:nvSpPr>
          <p:cNvPr id="108" name="Google Shape;108;p19"/>
          <p:cNvSpPr txBox="1">
            <a:spLocks noGrp="1"/>
          </p:cNvSpPr>
          <p:nvPr>
            <p:ph type="body" idx="1"/>
          </p:nvPr>
        </p:nvSpPr>
        <p:spPr>
          <a:xfrm>
            <a:off x="372301" y="599489"/>
            <a:ext cx="8565324" cy="39096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1" indent="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endParaRPr dirty="0"/>
          </a:p>
          <a:p>
            <a:pPr marL="742950" lvl="1" indent="-15875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endParaRPr sz="2000" dirty="0"/>
          </a:p>
          <a:p>
            <a:pPr marL="742950" lvl="1" indent="-15875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endParaRPr sz="2000" dirty="0"/>
          </a:p>
          <a:p>
            <a:pPr marL="742950" lvl="1" indent="-15875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endParaRPr sz="2000" dirty="0"/>
          </a:p>
          <a:p>
            <a:pPr marL="342900" lvl="0" indent="-1905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endParaRPr sz="2400" dirty="0"/>
          </a:p>
        </p:txBody>
      </p:sp>
      <p:pic>
        <p:nvPicPr>
          <p:cNvPr id="109" name="Google Shape;109;p19" descr="Lewisham CMYK.pdf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027988" y="5761038"/>
            <a:ext cx="909637" cy="908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89" y="95346"/>
            <a:ext cx="3779471" cy="5322824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78401" y="95346"/>
            <a:ext cx="3786162" cy="53322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40509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19"/>
          <p:cNvSpPr txBox="1">
            <a:spLocks noGrp="1"/>
          </p:cNvSpPr>
          <p:nvPr>
            <p:ph type="title"/>
          </p:nvPr>
        </p:nvSpPr>
        <p:spPr>
          <a:xfrm>
            <a:off x="372301" y="5830888"/>
            <a:ext cx="7646988" cy="83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800"/>
              <a:t>Lewisham update</a:t>
            </a:r>
            <a:endParaRPr sz="2800"/>
          </a:p>
        </p:txBody>
      </p:sp>
      <p:sp>
        <p:nvSpPr>
          <p:cNvPr id="108" name="Google Shape;108;p19"/>
          <p:cNvSpPr txBox="1">
            <a:spLocks noGrp="1"/>
          </p:cNvSpPr>
          <p:nvPr>
            <p:ph type="body" idx="1"/>
          </p:nvPr>
        </p:nvSpPr>
        <p:spPr>
          <a:xfrm>
            <a:off x="372301" y="172769"/>
            <a:ext cx="8565324" cy="39096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GB" sz="2400" dirty="0" smtClean="0"/>
              <a:t>Eszter/Peter</a:t>
            </a:r>
            <a:endParaRPr dirty="0"/>
          </a:p>
          <a:p>
            <a:pPr marL="742950" lvl="1" indent="-285750">
              <a:spcBef>
                <a:spcPts val="400"/>
              </a:spcBef>
              <a:buSzPts val="2000"/>
            </a:pPr>
            <a:r>
              <a:rPr lang="en-GB" sz="2000" dirty="0" smtClean="0"/>
              <a:t>NCIL (25</a:t>
            </a:r>
            <a:r>
              <a:rPr lang="en-GB" sz="2000" baseline="30000" dirty="0" smtClean="0"/>
              <a:t>th</a:t>
            </a:r>
            <a:r>
              <a:rPr lang="en-GB" sz="2000" dirty="0" smtClean="0"/>
              <a:t> July), Grow Back Greener (13</a:t>
            </a:r>
            <a:r>
              <a:rPr lang="en-GB" sz="2000" baseline="30000" dirty="0" smtClean="0"/>
              <a:t>th</a:t>
            </a:r>
            <a:r>
              <a:rPr lang="en-GB" sz="2000" dirty="0" smtClean="0"/>
              <a:t> September)</a:t>
            </a:r>
          </a:p>
          <a:p>
            <a:pPr marL="742950" lvl="1" indent="-285750">
              <a:spcBef>
                <a:spcPts val="400"/>
              </a:spcBef>
              <a:buSzPts val="2000"/>
            </a:pPr>
            <a:r>
              <a:rPr lang="en-GB" sz="2000" dirty="0"/>
              <a:t>New Greening Fund, key themes: Access, Young People and Play, and Biodiversity and Sustainability (24</a:t>
            </a:r>
            <a:r>
              <a:rPr lang="en-GB" sz="2000" baseline="30000" dirty="0"/>
              <a:t>th</a:t>
            </a:r>
            <a:r>
              <a:rPr lang="en-GB" sz="2000" dirty="0"/>
              <a:t> September</a:t>
            </a:r>
            <a:r>
              <a:rPr lang="en-GB" sz="2000" dirty="0" smtClean="0"/>
              <a:t>)</a:t>
            </a:r>
          </a:p>
          <a:p>
            <a:pPr marL="742950" lvl="1" indent="-285750">
              <a:spcBef>
                <a:spcPts val="400"/>
              </a:spcBef>
              <a:buSzPts val="2000"/>
            </a:pPr>
            <a:r>
              <a:rPr lang="en-GB" sz="2000" dirty="0" err="1" smtClean="0"/>
              <a:t>Covid</a:t>
            </a:r>
            <a:r>
              <a:rPr lang="en-GB" sz="2000" dirty="0" smtClean="0"/>
              <a:t> </a:t>
            </a:r>
            <a:r>
              <a:rPr lang="en-GB" sz="2000" dirty="0"/>
              <a:t>Community </a:t>
            </a:r>
            <a:r>
              <a:rPr lang="en-GB" sz="2000" dirty="0" smtClean="0"/>
              <a:t>Champions</a:t>
            </a:r>
            <a:endParaRPr lang="en-GB" sz="2000" dirty="0"/>
          </a:p>
          <a:p>
            <a:pPr marL="742950" lvl="1" indent="-285750">
              <a:spcBef>
                <a:spcPts val="400"/>
              </a:spcBef>
              <a:buSzPts val="2000"/>
            </a:pPr>
            <a:r>
              <a:rPr lang="en-GB" sz="2000" dirty="0" smtClean="0"/>
              <a:t>Call </a:t>
            </a:r>
            <a:r>
              <a:rPr lang="en-GB" sz="2000" dirty="0"/>
              <a:t>to share your skills/expertise</a:t>
            </a:r>
            <a:endParaRPr lang="en-GB" sz="2000" dirty="0" smtClean="0"/>
          </a:p>
          <a:p>
            <a:pPr marL="742950" lvl="1" indent="-28575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</a:pPr>
            <a:r>
              <a:rPr lang="en-GB" sz="2000" dirty="0" smtClean="0"/>
              <a:t>Lewisham </a:t>
            </a:r>
            <a:r>
              <a:rPr lang="en-GB" sz="2000" dirty="0"/>
              <a:t>BAP – </a:t>
            </a:r>
            <a:r>
              <a:rPr lang="en-GB" sz="2000" dirty="0" smtClean="0"/>
              <a:t>thank you for comments!</a:t>
            </a:r>
            <a:endParaRPr dirty="0"/>
          </a:p>
          <a:p>
            <a:pPr marL="1143000" lvl="2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</a:pPr>
            <a:r>
              <a:rPr lang="en-GB" sz="1600" dirty="0" smtClean="0"/>
              <a:t>Woodlands will be added</a:t>
            </a:r>
            <a:endParaRPr dirty="0"/>
          </a:p>
          <a:p>
            <a:pPr marL="1143000" lvl="2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</a:pPr>
            <a:r>
              <a:rPr lang="en-GB" sz="1600" dirty="0" smtClean="0"/>
              <a:t>Still work in progress</a:t>
            </a:r>
          </a:p>
          <a:p>
            <a:pPr marL="342900" lvl="0" indent="-1905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endParaRPr sz="2400" dirty="0"/>
          </a:p>
        </p:txBody>
      </p:sp>
      <p:pic>
        <p:nvPicPr>
          <p:cNvPr id="109" name="Google Shape;109;p19" descr="Lewisham CMYK.pdf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027988" y="5761038"/>
            <a:ext cx="909637" cy="908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32972" y="3041327"/>
            <a:ext cx="5711028" cy="26372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95798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21"/>
          <p:cNvSpPr txBox="1">
            <a:spLocks noGrp="1"/>
          </p:cNvSpPr>
          <p:nvPr>
            <p:ph type="title"/>
          </p:nvPr>
        </p:nvSpPr>
        <p:spPr>
          <a:xfrm>
            <a:off x="381000" y="5791200"/>
            <a:ext cx="7391400" cy="83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Agenda</a:t>
            </a:r>
            <a:endParaRPr/>
          </a:p>
        </p:txBody>
      </p:sp>
      <p:sp>
        <p:nvSpPr>
          <p:cNvPr id="122" name="Google Shape;122;p21"/>
          <p:cNvSpPr txBox="1">
            <a:spLocks noGrp="1"/>
          </p:cNvSpPr>
          <p:nvPr>
            <p:ph type="body" idx="1"/>
          </p:nvPr>
        </p:nvSpPr>
        <p:spPr>
          <a:xfrm>
            <a:off x="381000" y="476672"/>
            <a:ext cx="8556625" cy="48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514350" lvl="0" indent="-514350" algn="l" rtl="0"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2400"/>
              <a:buFont typeface="Arial"/>
              <a:buAutoNum type="arabicPeriod"/>
            </a:pPr>
            <a:r>
              <a:rPr lang="en-GB" sz="2400" dirty="0" smtClean="0">
                <a:solidFill>
                  <a:srgbClr val="A5A5A5"/>
                </a:solidFill>
              </a:rPr>
              <a:t>Welcome/Introductions/Apologies</a:t>
            </a:r>
            <a:endParaRPr dirty="0" smtClean="0"/>
          </a:p>
          <a:p>
            <a:pPr marL="514350" lvl="0" indent="-514350">
              <a:spcBef>
                <a:spcPts val="1080"/>
              </a:spcBef>
              <a:buClr>
                <a:srgbClr val="A5A5A5"/>
              </a:buClr>
              <a:buSzPts val="2400"/>
              <a:buFont typeface="Arial"/>
              <a:buAutoNum type="arabicPeriod"/>
            </a:pPr>
            <a:r>
              <a:rPr lang="en-GB" sz="2400" dirty="0">
                <a:solidFill>
                  <a:srgbClr val="A5A5A5"/>
                </a:solidFill>
              </a:rPr>
              <a:t>Big City Butterflies project – Butterfly Conservation</a:t>
            </a:r>
            <a:endParaRPr sz="2400" dirty="0" smtClean="0">
              <a:solidFill>
                <a:srgbClr val="A5A5A5"/>
              </a:solidFill>
            </a:endParaRPr>
          </a:p>
          <a:p>
            <a:pPr marL="514350" lvl="0" indent="-514350" algn="l" rtl="0">
              <a:spcBef>
                <a:spcPts val="1080"/>
              </a:spcBef>
              <a:spcAft>
                <a:spcPts val="0"/>
              </a:spcAft>
              <a:buClr>
                <a:srgbClr val="A5A5A5"/>
              </a:buClr>
              <a:buSzPts val="2400"/>
              <a:buFont typeface="Arial"/>
              <a:buAutoNum type="arabicPeriod"/>
            </a:pPr>
            <a:r>
              <a:rPr lang="en-GB" sz="2400" dirty="0" smtClean="0">
                <a:solidFill>
                  <a:srgbClr val="A5A5A5"/>
                </a:solidFill>
              </a:rPr>
              <a:t>Minutes and matters arising</a:t>
            </a:r>
            <a:endParaRPr sz="2400" dirty="0" smtClean="0">
              <a:solidFill>
                <a:srgbClr val="A5A5A5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514350" indent="-514350">
              <a:spcBef>
                <a:spcPts val="1080"/>
              </a:spcBef>
              <a:buClr>
                <a:srgbClr val="A5A5A5"/>
              </a:buClr>
              <a:buSzPts val="2400"/>
              <a:buFont typeface="Arial"/>
              <a:buAutoNum type="arabicPeriod"/>
            </a:pPr>
            <a:r>
              <a:rPr lang="en-GB" sz="2400" dirty="0">
                <a:solidFill>
                  <a:srgbClr val="A5A5A5"/>
                </a:solidFill>
                <a:sym typeface="Times New Roman"/>
              </a:rPr>
              <a:t>Kenneth White Legacy Award applications</a:t>
            </a:r>
          </a:p>
          <a:p>
            <a:pPr marL="514350" lvl="0" indent="-514350" algn="l" rtl="0">
              <a:spcBef>
                <a:spcPts val="1080"/>
              </a:spcBef>
              <a:spcAft>
                <a:spcPts val="0"/>
              </a:spcAft>
              <a:buClr>
                <a:srgbClr val="A5A5A5"/>
              </a:buClr>
              <a:buSzPts val="2400"/>
              <a:buFont typeface="Arial"/>
              <a:buAutoNum type="arabicPeriod"/>
            </a:pPr>
            <a:r>
              <a:rPr lang="en-GB" sz="2400" dirty="0" smtClean="0">
                <a:solidFill>
                  <a:srgbClr val="A5A5A5"/>
                </a:solidFill>
              </a:rPr>
              <a:t>Biodiversity Partnership Summary Report and Highlights </a:t>
            </a:r>
            <a:endParaRPr sz="2400" dirty="0" smtClean="0">
              <a:solidFill>
                <a:srgbClr val="A5A5A5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514350" lvl="0" indent="-514350" algn="l" rtl="0">
              <a:spcBef>
                <a:spcPts val="1080"/>
              </a:spcBef>
              <a:spcAft>
                <a:spcPts val="0"/>
              </a:spcAft>
              <a:buClr>
                <a:srgbClr val="A5A5A5"/>
              </a:buClr>
              <a:buSzPts val="2400"/>
              <a:buFont typeface="Arial"/>
              <a:buAutoNum type="arabicPeriod"/>
            </a:pPr>
            <a:r>
              <a:rPr lang="en-GB" sz="2400" dirty="0" smtClean="0">
                <a:solidFill>
                  <a:srgbClr val="A5A5A5"/>
                </a:solidFill>
              </a:rPr>
              <a:t>Lewisham update</a:t>
            </a:r>
          </a:p>
          <a:p>
            <a:pPr marL="514350" lvl="0" indent="-514350" algn="l" rtl="0">
              <a:spcBef>
                <a:spcPts val="10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AutoNum type="arabicPeriod"/>
            </a:pPr>
            <a:r>
              <a:rPr lang="en-GB" sz="2400" dirty="0" smtClean="0"/>
              <a:t>Partner </a:t>
            </a:r>
            <a:r>
              <a:rPr lang="en-GB" sz="2400" dirty="0"/>
              <a:t>updates (not covered above) </a:t>
            </a:r>
            <a:endParaRPr sz="2400" dirty="0"/>
          </a:p>
          <a:p>
            <a:pPr marL="514350" lvl="0" indent="-514350" algn="l" rtl="0">
              <a:spcBef>
                <a:spcPts val="10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AutoNum type="arabicPeriod"/>
            </a:pPr>
            <a:r>
              <a:rPr lang="en-GB" sz="2400" dirty="0"/>
              <a:t>AOB</a:t>
            </a:r>
            <a:endParaRPr dirty="0"/>
          </a:p>
          <a:p>
            <a:pPr marL="514350" lvl="0" indent="-514350" algn="l" rtl="0">
              <a:spcBef>
                <a:spcPts val="10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AutoNum type="arabicPeriod"/>
            </a:pPr>
            <a:r>
              <a:rPr lang="en-GB" sz="2400" dirty="0"/>
              <a:t>Next meeting – </a:t>
            </a:r>
            <a:r>
              <a:rPr lang="en-GB" sz="2400" dirty="0" smtClean="0"/>
              <a:t>4pm </a:t>
            </a:r>
            <a:r>
              <a:rPr lang="en-GB" sz="2400" smtClean="0"/>
              <a:t>13</a:t>
            </a:r>
            <a:r>
              <a:rPr lang="en-GB" sz="2400" baseline="30000" smtClean="0"/>
              <a:t>th</a:t>
            </a:r>
            <a:r>
              <a:rPr lang="en-GB" sz="2400" smtClean="0"/>
              <a:t> </a:t>
            </a:r>
            <a:r>
              <a:rPr lang="en-GB" sz="2400" smtClean="0"/>
              <a:t>October </a:t>
            </a:r>
            <a:endParaRPr sz="2400" dirty="0"/>
          </a:p>
        </p:txBody>
      </p:sp>
      <p:pic>
        <p:nvPicPr>
          <p:cNvPr id="123" name="Google Shape;123;p21" descr="Lewisham CMYK.pdf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027988" y="5761038"/>
            <a:ext cx="909637" cy="9080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9" y="0"/>
            <a:ext cx="9138062" cy="6858000"/>
          </a:xfrm>
          <a:prstGeom prst="rect">
            <a:avLst/>
          </a:prstGeom>
        </p:spPr>
      </p:pic>
      <p:sp>
        <p:nvSpPr>
          <p:cNvPr id="130" name="Google Shape;130;p22"/>
          <p:cNvSpPr txBox="1">
            <a:spLocks noGrp="1"/>
          </p:cNvSpPr>
          <p:nvPr>
            <p:ph type="title"/>
          </p:nvPr>
        </p:nvSpPr>
        <p:spPr>
          <a:xfrm>
            <a:off x="381000" y="5791200"/>
            <a:ext cx="7391400" cy="83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New section slide</a:t>
            </a:r>
            <a:endParaRPr/>
          </a:p>
        </p:txBody>
      </p:sp>
      <p:sp>
        <p:nvSpPr>
          <p:cNvPr id="131" name="Google Shape;131;p22"/>
          <p:cNvSpPr/>
          <p:nvPr/>
        </p:nvSpPr>
        <p:spPr>
          <a:xfrm>
            <a:off x="0" y="5562600"/>
            <a:ext cx="9144000" cy="1295400"/>
          </a:xfrm>
          <a:prstGeom prst="rect">
            <a:avLst/>
          </a:prstGeom>
          <a:solidFill>
            <a:srgbClr val="81036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2" name="Google Shape;132;p22"/>
          <p:cNvSpPr/>
          <p:nvPr/>
        </p:nvSpPr>
        <p:spPr>
          <a:xfrm>
            <a:off x="304800" y="5791200"/>
            <a:ext cx="7696200" cy="83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Thank you!</a:t>
            </a:r>
            <a:endParaRPr sz="26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33" name="Google Shape;133;p22" descr="Lewish square rgb sml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077200" y="5791200"/>
            <a:ext cx="835025" cy="835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4" name="Google Shape;134;p22" descr="Lewisham CMYK.pdf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027988" y="5761038"/>
            <a:ext cx="909637" cy="9080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990</TotalTime>
  <Words>1028</Words>
  <Application>Microsoft Office PowerPoint</Application>
  <PresentationFormat>On-screen Show (4:3)</PresentationFormat>
  <Paragraphs>361</Paragraphs>
  <Slides>15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9" baseType="lpstr">
      <vt:lpstr>Arial</vt:lpstr>
      <vt:lpstr>Calibri</vt:lpstr>
      <vt:lpstr>Times New Roman</vt:lpstr>
      <vt:lpstr>Blank Presentation</vt:lpstr>
      <vt:lpstr>Lewisham Biodiversity Partnership meeting</vt:lpstr>
      <vt:lpstr>Agenda</vt:lpstr>
      <vt:lpstr>Minutes and matters arising</vt:lpstr>
      <vt:lpstr>Kenneth White Legacy Award</vt:lpstr>
      <vt:lpstr>Kenneth White Legacy Award</vt:lpstr>
      <vt:lpstr>Biodiversity Partnership Summary Report and Highlights</vt:lpstr>
      <vt:lpstr>Surveys</vt:lpstr>
      <vt:lpstr>PowerPoint Presentation</vt:lpstr>
      <vt:lpstr>Lewisham update</vt:lpstr>
      <vt:lpstr>PowerPoint Presentation</vt:lpstr>
      <vt:lpstr>Lewisham update</vt:lpstr>
      <vt:lpstr>Lewisham update</vt:lpstr>
      <vt:lpstr>Lewisham update</vt:lpstr>
      <vt:lpstr>Agenda</vt:lpstr>
      <vt:lpstr>New section slide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Lewisham Biodiversity Partnership meeting</dc:title>
  <dc:creator>Wainwright-Deri, Eszter</dc:creator>
  <cp:lastModifiedBy>Wainwright-Deri, Eszter</cp:lastModifiedBy>
  <cp:revision>57</cp:revision>
  <dcterms:modified xsi:type="dcterms:W3CDTF">2021-07-14T21:38:36Z</dcterms:modified>
</cp:coreProperties>
</file>